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66" r:id="rId4"/>
    <p:sldId id="268" r:id="rId5"/>
    <p:sldId id="276" r:id="rId6"/>
    <p:sldId id="264" r:id="rId7"/>
    <p:sldId id="265" r:id="rId8"/>
    <p:sldId id="267" r:id="rId9"/>
    <p:sldId id="288" r:id="rId10"/>
    <p:sldId id="271" r:id="rId11"/>
    <p:sldId id="285" r:id="rId12"/>
    <p:sldId id="277" r:id="rId13"/>
    <p:sldId id="289" r:id="rId14"/>
    <p:sldId id="286" r:id="rId15"/>
    <p:sldId id="280" r:id="rId16"/>
    <p:sldId id="281" r:id="rId17"/>
    <p:sldId id="274" r:id="rId18"/>
    <p:sldId id="275" r:id="rId19"/>
    <p:sldId id="258" r:id="rId20"/>
    <p:sldId id="259" r:id="rId21"/>
    <p:sldId id="279" r:id="rId22"/>
    <p:sldId id="284" r:id="rId23"/>
    <p:sldId id="272" r:id="rId24"/>
    <p:sldId id="273" r:id="rId25"/>
    <p:sldId id="278" r:id="rId2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7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73776" autoAdjust="0"/>
  </p:normalViewPr>
  <p:slideViewPr>
    <p:cSldViewPr>
      <p:cViewPr varScale="1">
        <p:scale>
          <a:sx n="57" d="100"/>
          <a:sy n="57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Screen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Turtle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axId val="66574592"/>
        <c:axId val="66580480"/>
      </c:barChart>
      <c:catAx>
        <c:axId val="66574592"/>
        <c:scaling>
          <c:orientation val="minMax"/>
        </c:scaling>
        <c:axPos val="b"/>
        <c:numFmt formatCode="General" sourceLinked="1"/>
        <c:tickLblPos val="nextTo"/>
        <c:crossAx val="66580480"/>
        <c:crosses val="autoZero"/>
        <c:auto val="1"/>
        <c:lblAlgn val="ctr"/>
        <c:lblOffset val="100"/>
      </c:catAx>
      <c:valAx>
        <c:axId val="66580480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665745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Screen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Turtle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9</c:v>
                </c:pt>
              </c:numCache>
            </c:numRef>
          </c:val>
        </c:ser>
        <c:axId val="69167744"/>
        <c:axId val="69169536"/>
      </c:barChart>
      <c:catAx>
        <c:axId val="69167744"/>
        <c:scaling>
          <c:orientation val="minMax"/>
        </c:scaling>
        <c:axPos val="b"/>
        <c:numFmt formatCode="General" sourceLinked="1"/>
        <c:tickLblPos val="nextTo"/>
        <c:crossAx val="69169536"/>
        <c:crosses val="autoZero"/>
        <c:auto val="1"/>
        <c:lblAlgn val="ctr"/>
        <c:lblOffset val="100"/>
      </c:catAx>
      <c:valAx>
        <c:axId val="69169536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691677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Boys</c:v>
                </c:pt>
              </c:strCache>
            </c:strRef>
          </c:tx>
          <c:cat>
            <c:strRef>
              <c:f>Tabelle1!$A$2:$A$6</c:f>
              <c:strCache>
                <c:ptCount val="5"/>
                <c:pt idx="0">
                  <c:v>STC</c:v>
                </c:pt>
                <c:pt idx="1">
                  <c:v>Mathematics</c:v>
                </c:pt>
                <c:pt idx="2">
                  <c:v>Calculating</c:v>
                </c:pt>
                <c:pt idx="3">
                  <c:v>Geometry</c:v>
                </c:pt>
                <c:pt idx="4">
                  <c:v>Computer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73</c:v>
                </c:pt>
                <c:pt idx="1">
                  <c:v>74</c:v>
                </c:pt>
                <c:pt idx="2">
                  <c:v>85</c:v>
                </c:pt>
                <c:pt idx="3">
                  <c:v>74</c:v>
                </c:pt>
                <c:pt idx="4">
                  <c:v>86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Girls</c:v>
                </c:pt>
              </c:strCache>
            </c:strRef>
          </c:tx>
          <c:cat>
            <c:strRef>
              <c:f>Tabelle1!$A$2:$A$6</c:f>
              <c:strCache>
                <c:ptCount val="5"/>
                <c:pt idx="0">
                  <c:v>STC</c:v>
                </c:pt>
                <c:pt idx="1">
                  <c:v>Mathematics</c:v>
                </c:pt>
                <c:pt idx="2">
                  <c:v>Calculating</c:v>
                </c:pt>
                <c:pt idx="3">
                  <c:v>Geometry</c:v>
                </c:pt>
                <c:pt idx="4">
                  <c:v>Computer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55</c:v>
                </c:pt>
                <c:pt idx="1">
                  <c:v>58</c:v>
                </c:pt>
                <c:pt idx="2">
                  <c:v>66</c:v>
                </c:pt>
                <c:pt idx="3">
                  <c:v>57</c:v>
                </c:pt>
                <c:pt idx="4">
                  <c:v>67</c:v>
                </c:pt>
              </c:numCache>
            </c:numRef>
          </c:val>
        </c:ser>
        <c:axId val="70867584"/>
        <c:axId val="70873472"/>
      </c:barChart>
      <c:catAx>
        <c:axId val="70867584"/>
        <c:scaling>
          <c:orientation val="minMax"/>
        </c:scaling>
        <c:axPos val="b"/>
        <c:tickLblPos val="nextTo"/>
        <c:crossAx val="70873472"/>
        <c:crosses val="autoZero"/>
        <c:auto val="1"/>
        <c:lblAlgn val="ctr"/>
        <c:lblOffset val="100"/>
      </c:catAx>
      <c:valAx>
        <c:axId val="70873472"/>
        <c:scaling>
          <c:orientation val="minMax"/>
        </c:scaling>
        <c:axPos val="l"/>
        <c:majorGridlines/>
        <c:numFmt formatCode="General" sourceLinked="1"/>
        <c:tickLblPos val="nextTo"/>
        <c:crossAx val="708675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Boys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Girls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3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axId val="71226496"/>
        <c:axId val="71228032"/>
      </c:barChart>
      <c:catAx>
        <c:axId val="71226496"/>
        <c:scaling>
          <c:orientation val="minMax"/>
        </c:scaling>
        <c:axPos val="b"/>
        <c:numFmt formatCode="General" sourceLinked="1"/>
        <c:tickLblPos val="nextTo"/>
        <c:crossAx val="71228032"/>
        <c:crosses val="autoZero"/>
        <c:auto val="1"/>
        <c:lblAlgn val="ctr"/>
        <c:lblOffset val="100"/>
      </c:catAx>
      <c:valAx>
        <c:axId val="71228032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712264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Boys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Girls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</c:ser>
        <c:axId val="71273088"/>
        <c:axId val="71278976"/>
      </c:barChart>
      <c:catAx>
        <c:axId val="71273088"/>
        <c:scaling>
          <c:orientation val="minMax"/>
        </c:scaling>
        <c:axPos val="b"/>
        <c:numFmt formatCode="General" sourceLinked="1"/>
        <c:tickLblPos val="nextTo"/>
        <c:crossAx val="71278976"/>
        <c:crosses val="autoZero"/>
        <c:auto val="1"/>
        <c:lblAlgn val="ctr"/>
        <c:lblOffset val="100"/>
      </c:catAx>
      <c:valAx>
        <c:axId val="71278976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7127308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high STC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low STC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axId val="71448832"/>
        <c:axId val="71458816"/>
      </c:barChart>
      <c:catAx>
        <c:axId val="71448832"/>
        <c:scaling>
          <c:orientation val="minMax"/>
        </c:scaling>
        <c:axPos val="b"/>
        <c:numFmt formatCode="General" sourceLinked="1"/>
        <c:tickLblPos val="nextTo"/>
        <c:crossAx val="71458816"/>
        <c:crosses val="autoZero"/>
        <c:auto val="1"/>
        <c:lblAlgn val="ctr"/>
        <c:lblOffset val="100"/>
      </c:catAx>
      <c:valAx>
        <c:axId val="71458816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7144883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high STC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low STC</c:v>
                </c:pt>
              </c:strCache>
            </c:strRef>
          </c:tx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</c:ser>
        <c:axId val="71495680"/>
        <c:axId val="71497216"/>
      </c:barChart>
      <c:catAx>
        <c:axId val="71495680"/>
        <c:scaling>
          <c:orientation val="minMax"/>
        </c:scaling>
        <c:axPos val="b"/>
        <c:numFmt formatCode="General" sourceLinked="1"/>
        <c:tickLblPos val="nextTo"/>
        <c:crossAx val="71497216"/>
        <c:crosses val="autoZero"/>
        <c:auto val="1"/>
        <c:lblAlgn val="ctr"/>
        <c:lblOffset val="100"/>
      </c:catAx>
      <c:valAx>
        <c:axId val="71497216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7149568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C8A0D-4C9F-427F-9F61-1BD0572354AB}" type="datetimeFigureOut">
              <a:rPr lang="de-DE" smtClean="0"/>
              <a:pPr/>
              <a:t>15.01.2010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8D6F-F2C1-47DD-998A-D820A3698FE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5540C-669E-4113-91A4-E29067E9BB77}" type="datetimeFigureOut">
              <a:rPr lang="de-DE" smtClean="0"/>
              <a:pPr/>
              <a:t>15.01.2010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E061E-67F0-47CC-89AE-5806AD05BEC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32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Kein Unterschied beim Lese</a:t>
            </a:r>
            <a:r>
              <a:rPr lang="de-DE" baseline="0" dirty="0" smtClean="0"/>
              <a:t>n eines Programms</a:t>
            </a:r>
          </a:p>
          <a:p>
            <a:r>
              <a:rPr lang="de-DE" dirty="0" smtClean="0"/>
              <a:t>Beim</a:t>
            </a:r>
            <a:r>
              <a:rPr lang="de-DE" baseline="0" dirty="0" smtClean="0"/>
              <a:t> Schreiben ist die Turtle-Gruppe besser (fast signifikant, p=.052, </a:t>
            </a:r>
            <a:r>
              <a:rPr lang="de-DE" baseline="0" dirty="0" err="1" smtClean="0"/>
              <a:t>sig</a:t>
            </a:r>
            <a:r>
              <a:rPr lang="de-DE" baseline="0" dirty="0" smtClean="0"/>
              <a:t>. bei 10%)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382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Increased</a:t>
            </a:r>
            <a:r>
              <a:rPr lang="de-DE" dirty="0" smtClean="0"/>
              <a:t> STEM </a:t>
            </a:r>
            <a:r>
              <a:rPr lang="de-DE" dirty="0" err="1" smtClean="0"/>
              <a:t>interest</a:t>
            </a:r>
            <a:r>
              <a:rPr lang="de-DE" dirty="0" smtClean="0"/>
              <a:t> (75 vs.</a:t>
            </a:r>
            <a:r>
              <a:rPr lang="de-DE" baseline="0" dirty="0" smtClean="0"/>
              <a:t> 88 Points) but stat. not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Esp</a:t>
            </a:r>
            <a:r>
              <a:rPr lang="de-DE" baseline="0" dirty="0" smtClean="0"/>
              <a:t>. Visual Group </a:t>
            </a:r>
            <a:r>
              <a:rPr lang="de-DE" baseline="0" dirty="0" err="1" smtClean="0"/>
              <a:t>extremly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noisy</a:t>
            </a:r>
            <a:r>
              <a:rPr lang="de-DE" baseline="0" dirty="0" smtClean="0"/>
              <a:t> (SD=23 vs. SD=9)</a:t>
            </a:r>
          </a:p>
          <a:p>
            <a:r>
              <a:rPr lang="de-DE" baseline="0" dirty="0" smtClean="0"/>
              <a:t>STEM-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items</a:t>
            </a:r>
            <a:r>
              <a:rPr lang="de-DE" baseline="0" dirty="0" smtClean="0"/>
              <a:t>:</a:t>
            </a:r>
          </a:p>
          <a:p>
            <a:r>
              <a:rPr lang="de-DE" dirty="0" smtClean="0"/>
              <a:t>Neugierig </a:t>
            </a:r>
            <a:r>
              <a:rPr lang="de-DE" dirty="0" err="1" smtClean="0"/>
              <a:t>auf‘s</a:t>
            </a:r>
            <a:r>
              <a:rPr lang="de-DE" dirty="0" smtClean="0"/>
              <a:t> Programmieren:</a:t>
            </a:r>
            <a:r>
              <a:rPr lang="de-DE" baseline="0" dirty="0" smtClean="0"/>
              <a:t> 71 zu 88</a:t>
            </a:r>
          </a:p>
          <a:p>
            <a:r>
              <a:rPr lang="de-DE" baseline="0" dirty="0" smtClean="0"/>
              <a:t>Häufiger Programmieren: 64 zu 81</a:t>
            </a:r>
          </a:p>
          <a:p>
            <a:r>
              <a:rPr lang="de-DE" baseline="0" dirty="0" smtClean="0"/>
              <a:t>Mehr Technik: 78 zu 92.</a:t>
            </a:r>
          </a:p>
          <a:p>
            <a:r>
              <a:rPr lang="de-DE" baseline="0" dirty="0" smtClean="0"/>
              <a:t>=&gt; Other </a:t>
            </a:r>
            <a:r>
              <a:rPr lang="de-DE" baseline="0" dirty="0" err="1" smtClean="0"/>
              <a:t>factors</a:t>
            </a:r>
            <a:r>
              <a:rPr lang="de-DE" baseline="0" dirty="0" smtClean="0"/>
              <a:t>?!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90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Wann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das los?</a:t>
            </a:r>
          </a:p>
          <a:p>
            <a:r>
              <a:rPr lang="en-US" dirty="0" smtClean="0"/>
              <a:t>Was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dagegen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machen</a:t>
            </a:r>
            <a:r>
              <a:rPr lang="en-US" baseline="0" dirty="0" smtClean="0"/>
              <a:t>?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Comp.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self-efficacy</a:t>
            </a:r>
            <a:r>
              <a:rPr lang="de-DE" baseline="0" dirty="0" smtClean="0"/>
              <a:t> raus?</a:t>
            </a:r>
          </a:p>
          <a:p>
            <a:endParaRPr lang="de-DE" dirty="0" smtClean="0"/>
          </a:p>
          <a:p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multiple </a:t>
            </a:r>
            <a:r>
              <a:rPr lang="de-DE" dirty="0" err="1" smtClean="0"/>
              <a:t>items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59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Cronbach‘s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alpha</a:t>
            </a:r>
            <a:r>
              <a:rPr lang="de-DE" baseline="0" dirty="0" smtClean="0"/>
              <a:t>=.89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98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E061E-67F0-47CC-89AE-5806AD05BE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7627" y="3107670"/>
            <a:ext cx="7072362" cy="121444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46592" y="4491605"/>
            <a:ext cx="7072362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714348" y="307181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tx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hteck 15"/>
          <p:cNvSpPr/>
          <p:nvPr userDrawn="1"/>
        </p:nvSpPr>
        <p:spPr>
          <a:xfrm>
            <a:off x="723873" y="4471985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bg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hteck 16"/>
          <p:cNvSpPr/>
          <p:nvPr userDrawn="1"/>
        </p:nvSpPr>
        <p:spPr>
          <a:xfrm>
            <a:off x="714348" y="3071810"/>
            <a:ext cx="228600" cy="1280160"/>
          </a:xfrm>
          <a:prstGeom prst="rect">
            <a:avLst/>
          </a:prstGeom>
          <a:solidFill>
            <a:schemeClr val="tx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hteck 17"/>
          <p:cNvSpPr/>
          <p:nvPr userDrawn="1"/>
        </p:nvSpPr>
        <p:spPr>
          <a:xfrm>
            <a:off x="723873" y="4471985"/>
            <a:ext cx="228600" cy="685800"/>
          </a:xfrm>
          <a:prstGeom prst="rect">
            <a:avLst/>
          </a:prstGeom>
          <a:solidFill>
            <a:schemeClr val="bg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04" y="6215082"/>
            <a:ext cx="578647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D7A-0D2D-44C9-9B82-5558DF9DB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04" y="6215082"/>
            <a:ext cx="578647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D7A-0D2D-44C9-9B82-5558DF9DB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pic>
        <p:nvPicPr>
          <p:cNvPr id="12" name="Grafik 11" descr="logo60x6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3900" y="500042"/>
            <a:ext cx="762174" cy="800282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5286380" y="500042"/>
            <a:ext cx="2773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Computer-Supported Learning</a:t>
            </a:r>
          </a:p>
          <a:p>
            <a:pPr algn="r"/>
            <a:r>
              <a:rPr lang="en-US" sz="1600" b="1" dirty="0" smtClean="0"/>
              <a:t>Research Group</a:t>
            </a:r>
          </a:p>
          <a:p>
            <a:pPr algn="r"/>
            <a:r>
              <a:rPr lang="en-US" sz="1600" b="1" dirty="0" smtClean="0"/>
              <a:t>Prof. Dr. Ulrik Schroeder</a:t>
            </a:r>
            <a:endParaRPr lang="en-US" sz="16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7627" y="785794"/>
            <a:ext cx="7086624" cy="1285884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-1306348" y="6357958"/>
            <a:ext cx="13063484" cy="714380"/>
          </a:xfrm>
          <a:prstGeom prst="rect">
            <a:avLst/>
          </a:prstGeom>
          <a:solidFill>
            <a:srgbClr val="003366"/>
          </a:solidFill>
          <a:ln w="1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43084" y="6421461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72" y="6421461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D1BD078-BCFF-4421-A957-484EAD0556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2714612" y="6421461"/>
            <a:ext cx="500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6522710"/>
            <a:ext cx="1214446" cy="16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6605" y="6461147"/>
            <a:ext cx="29302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286124"/>
            <a:ext cx="7772400" cy="2482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effect of tangible artifacts, gender and subjective technical competence on teaching programming to 7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714348" y="1714499"/>
            <a:ext cx="77724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Philipp </a:t>
            </a:r>
            <a:r>
              <a:rPr lang="en-US" dirty="0" err="1" smtClean="0"/>
              <a:t>Brauner</a:t>
            </a:r>
            <a:endParaRPr lang="en-US" dirty="0" smtClean="0"/>
          </a:p>
          <a:p>
            <a:r>
              <a:rPr lang="en-US" dirty="0" smtClean="0"/>
              <a:t>Thiemo Leonhardt</a:t>
            </a:r>
          </a:p>
          <a:p>
            <a:r>
              <a:rPr lang="en-US" dirty="0" smtClean="0"/>
              <a:t>Martina Ziefle</a:t>
            </a:r>
          </a:p>
          <a:p>
            <a:r>
              <a:rPr lang="en-US" dirty="0" smtClean="0"/>
              <a:t>Ulrik Schroeder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Factor: Display Modality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Reading a program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(no difference)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8" name="Inhaltsplatzhalter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7102642"/>
              </p:ext>
            </p:extLst>
          </p:nvPr>
        </p:nvGraphicFramePr>
        <p:xfrm>
          <a:off x="457200" y="2492896"/>
          <a:ext cx="4040188" cy="293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platzhalter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Writing a program</a:t>
            </a:r>
            <a:b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(mild advantage)</a:t>
            </a:r>
            <a:b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en-US" sz="2400" b="0" i="0" u="none" strike="noStrike" kern="1200" cap="none" spc="0" normalizeH="0" baseline="3000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0" name="Inhaltsplatzhalter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9879590"/>
              </p:ext>
            </p:extLst>
          </p:nvPr>
        </p:nvGraphicFramePr>
        <p:xfrm>
          <a:off x="4645025" y="2492896"/>
          <a:ext cx="4041775" cy="293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000100" y="5473402"/>
          <a:ext cx="2407031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433"/>
                <a:gridCol w="148259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Screen: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3,1 Points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Turtle: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3,1 Points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286380" y="5429264"/>
          <a:ext cx="2407031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433"/>
                <a:gridCol w="148259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Screen: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3,7 Points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Turtle: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4,4 Points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Gerade Verbindung 13"/>
          <p:cNvCxnSpPr/>
          <p:nvPr/>
        </p:nvCxnSpPr>
        <p:spPr>
          <a:xfrm rot="5400000">
            <a:off x="2071670" y="3786190"/>
            <a:ext cx="500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</a:t>
            </a:r>
            <a:r>
              <a:rPr lang="de-DE" dirty="0" smtClean="0"/>
              <a:t>: Display </a:t>
            </a:r>
            <a:r>
              <a:rPr lang="de-DE" dirty="0" err="1" smtClean="0"/>
              <a:t>Modality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outcome</a:t>
            </a:r>
          </a:p>
          <a:p>
            <a:pPr lvl="1">
              <a:buNone/>
            </a:pPr>
            <a:r>
              <a:rPr lang="en-US" dirty="0" smtClean="0"/>
              <a:t>=	Reading a program: No differences (3.1 vs. 3.1 Pts)</a:t>
            </a:r>
          </a:p>
          <a:p>
            <a:pPr lvl="1">
              <a:buNone/>
            </a:pPr>
            <a:r>
              <a:rPr lang="en-US" dirty="0" smtClean="0"/>
              <a:t>+	Writing a program: small advantage (4.4 vs. 3.7 Pts)</a:t>
            </a:r>
          </a:p>
          <a:p>
            <a:r>
              <a:rPr lang="en-US" dirty="0" smtClean="0"/>
              <a:t>Course feedback</a:t>
            </a:r>
          </a:p>
          <a:p>
            <a:pPr>
              <a:buNone/>
            </a:pPr>
            <a:r>
              <a:rPr lang="en-US" dirty="0" smtClean="0"/>
              <a:t>	= no increased interested in course</a:t>
            </a:r>
          </a:p>
          <a:p>
            <a:pPr>
              <a:buNone/>
            </a:pPr>
            <a:r>
              <a:rPr lang="en-US" dirty="0" smtClean="0"/>
              <a:t>	+ increased interest in programming and technology (but stat. not sig.)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Factor: Gender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96556723"/>
              </p:ext>
            </p:extLst>
          </p:nvPr>
        </p:nvGraphicFramePr>
        <p:xfrm>
          <a:off x="500034" y="1428737"/>
          <a:ext cx="8229600" cy="243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5890943"/>
              </p:ext>
            </p:extLst>
          </p:nvPr>
        </p:nvGraphicFramePr>
        <p:xfrm>
          <a:off x="899592" y="3717032"/>
          <a:ext cx="7643867" cy="247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011"/>
                <a:gridCol w="3451193"/>
                <a:gridCol w="204866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Correlations: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noProof="0" smtClean="0"/>
                        <a:t>Boys: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noProof="0" dirty="0" smtClean="0"/>
                        <a:t>Mathematics and </a:t>
                      </a:r>
                      <a:r>
                        <a:rPr lang="en-US" b="0" i="0" baseline="0" noProof="0" dirty="0" smtClean="0"/>
                        <a:t>Calculating </a:t>
                      </a:r>
                      <a:endParaRPr lang="en-US" b="0" i="0" noProof="0" dirty="0" smtClean="0"/>
                    </a:p>
                    <a:p>
                      <a:r>
                        <a:rPr lang="en-US" b="0" i="0" baseline="0" noProof="0" dirty="0" smtClean="0"/>
                        <a:t>Geometry and </a:t>
                      </a:r>
                      <a:r>
                        <a:rPr lang="en-US" b="0" i="0" noProof="0" dirty="0" smtClean="0"/>
                        <a:t>Computers</a:t>
                      </a:r>
                      <a:endParaRPr lang="en-US" b="0" i="0" baseline="0" noProof="0" dirty="0" smtClean="0"/>
                    </a:p>
                    <a:p>
                      <a:r>
                        <a:rPr lang="en-US" b="0" baseline="0" noProof="0" dirty="0" smtClean="0"/>
                        <a:t>Calculating and Computers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r=.568</a:t>
                      </a:r>
                    </a:p>
                    <a:p>
                      <a:r>
                        <a:rPr lang="en-US" b="0" noProof="0" dirty="0" smtClean="0"/>
                        <a:t>r=.101</a:t>
                      </a:r>
                    </a:p>
                    <a:p>
                      <a:r>
                        <a:rPr lang="en-US" b="0" noProof="0" dirty="0" smtClean="0"/>
                        <a:t>r=.219</a:t>
                      </a:r>
                      <a:endParaRPr lang="en-US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noProof="0" smtClean="0"/>
                        <a:t>Girls: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noProof="0" dirty="0" smtClean="0"/>
                        <a:t>Mathematics and Calculating</a:t>
                      </a:r>
                      <a:endParaRPr lang="en-US" b="0" baseline="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noProof="0" dirty="0" smtClean="0"/>
                        <a:t>Geometry and Computers</a:t>
                      </a:r>
                      <a:endParaRPr lang="en-US" b="0" noProof="0" dirty="0" smtClean="0"/>
                    </a:p>
                    <a:p>
                      <a:r>
                        <a:rPr lang="en-US" b="1" i="0" baseline="0" noProof="0" dirty="0" smtClean="0"/>
                        <a:t>Calculating </a:t>
                      </a:r>
                      <a:r>
                        <a:rPr lang="en-US" b="1" i="0" noProof="0" dirty="0" smtClean="0"/>
                        <a:t> and Computers</a:t>
                      </a:r>
                    </a:p>
                    <a:p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r=.010</a:t>
                      </a:r>
                      <a:endParaRPr lang="en-US" b="0" baseline="0" noProof="0" dirty="0" smtClean="0"/>
                    </a:p>
                    <a:p>
                      <a:r>
                        <a:rPr lang="en-US" b="0" baseline="0" noProof="0" dirty="0" smtClean="0"/>
                        <a:t>r=.414</a:t>
                      </a:r>
                    </a:p>
                    <a:p>
                      <a:r>
                        <a:rPr lang="en-US" b="0" noProof="0" dirty="0" smtClean="0"/>
                        <a:t>r=.571</a:t>
                      </a:r>
                      <a:endParaRPr lang="en-US" b="0" noProof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Gerade Verbindung mit Pfeil 8"/>
          <p:cNvCxnSpPr/>
          <p:nvPr/>
        </p:nvCxnSpPr>
        <p:spPr>
          <a:xfrm>
            <a:off x="2627784" y="5736245"/>
            <a:ext cx="45576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79512" y="5442616"/>
            <a:ext cx="247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Girls see Calculating and</a:t>
            </a:r>
          </a:p>
          <a:p>
            <a:r>
              <a:rPr lang="en-US" dirty="0" smtClean="0"/>
              <a:t>computers as connected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Factor</a:t>
            </a:r>
            <a:r>
              <a:rPr lang="de-DE" dirty="0" smtClean="0"/>
              <a:t>: Gender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457200" y="1535113"/>
            <a:ext cx="4040188" cy="117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Reading a program</a:t>
            </a:r>
            <a:br>
              <a:rPr lang="en-US" sz="2400" dirty="0" smtClean="0"/>
            </a:br>
            <a:r>
              <a:rPr lang="en-US" sz="2400" dirty="0" smtClean="0"/>
              <a:t>(no differences)</a:t>
            </a:r>
            <a:endParaRPr lang="en-US" sz="2400" dirty="0"/>
          </a:p>
        </p:txBody>
      </p:sp>
      <p:graphicFrame>
        <p:nvGraphicFramePr>
          <p:cNvPr id="8" name="Inhaltsplatzhalter 9"/>
          <p:cNvGraphicFramePr>
            <a:graphicFrameLocks noGrp="1"/>
          </p:cNvGraphicFramePr>
          <p:nvPr>
            <p:ph sz="half" idx="4294967295"/>
          </p:nvPr>
        </p:nvGraphicFramePr>
        <p:xfrm>
          <a:off x="457200" y="2174875"/>
          <a:ext cx="4040188" cy="339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platzhalter 4"/>
          <p:cNvSpPr txBox="1">
            <a:spLocks/>
          </p:cNvSpPr>
          <p:nvPr/>
        </p:nvSpPr>
        <p:spPr>
          <a:xfrm>
            <a:off x="4645025" y="1535112"/>
            <a:ext cx="4041775" cy="11738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Writing a program</a:t>
            </a:r>
            <a:br>
              <a:rPr lang="en-US" sz="2400" dirty="0" smtClean="0"/>
            </a:br>
            <a:r>
              <a:rPr lang="en-US" sz="2400" dirty="0" smtClean="0"/>
              <a:t>(Boys sig. Better)</a:t>
            </a:r>
            <a:endParaRPr lang="en-US" sz="2400" baseline="30000" dirty="0"/>
          </a:p>
        </p:txBody>
      </p:sp>
      <p:graphicFrame>
        <p:nvGraphicFramePr>
          <p:cNvPr id="10" name="Inhaltsplatzhalter 10"/>
          <p:cNvGraphicFramePr>
            <a:graphicFrameLocks noGrp="1"/>
          </p:cNvGraphicFramePr>
          <p:nvPr>
            <p:ph sz="quarter" idx="4294967295"/>
          </p:nvPr>
        </p:nvGraphicFramePr>
        <p:xfrm>
          <a:off x="4645025" y="2174875"/>
          <a:ext cx="4041775" cy="339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0525268"/>
              </p:ext>
            </p:extLst>
          </p:nvPr>
        </p:nvGraphicFramePr>
        <p:xfrm>
          <a:off x="1000100" y="5544840"/>
          <a:ext cx="306230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793"/>
                <a:gridCol w="15475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Boys: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3.0 Points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Girls: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3.2 Points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7930236"/>
              </p:ext>
            </p:extLst>
          </p:nvPr>
        </p:nvGraphicFramePr>
        <p:xfrm>
          <a:off x="5286380" y="5572140"/>
          <a:ext cx="2990871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793"/>
                <a:gridCol w="147607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Boys: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4,3 Points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Girls: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</a:t>
                      </a:r>
                      <a:r>
                        <a:rPr lang="de-DE" smtClean="0"/>
                        <a:t>3,6 Points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35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Factor: Gender: Boys ≠ Girls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Learning outcome</a:t>
            </a:r>
          </a:p>
          <a:p>
            <a:pPr lvl="1"/>
            <a:r>
              <a:rPr lang="en-US" dirty="0" smtClean="0"/>
              <a:t>No differences for reading a program (3.0 vs. 3.2 Pts)</a:t>
            </a:r>
          </a:p>
          <a:p>
            <a:pPr lvl="1"/>
            <a:r>
              <a:rPr lang="en-US" dirty="0" smtClean="0"/>
              <a:t>Boys better at writing a program (4.3 vs. 3.6 Pts)</a:t>
            </a:r>
          </a:p>
          <a:p>
            <a:r>
              <a:rPr lang="en-US" dirty="0" smtClean="0"/>
              <a:t>Weekly Computer usage (12.8h vs. 8.4h)</a:t>
            </a:r>
          </a:p>
          <a:p>
            <a:r>
              <a:rPr lang="en-US" dirty="0" smtClean="0"/>
              <a:t>Subj. Tech. Competence (73 Pts. vs. 55 Pts)</a:t>
            </a:r>
          </a:p>
          <a:p>
            <a:r>
              <a:rPr lang="en-US" dirty="0" smtClean="0"/>
              <a:t>Course Feedback</a:t>
            </a:r>
          </a:p>
          <a:p>
            <a:pPr lvl="1"/>
            <a:r>
              <a:rPr lang="en-US" dirty="0" smtClean="0"/>
              <a:t>Boys (believe to) understand better</a:t>
            </a:r>
          </a:p>
          <a:p>
            <a:pPr lvl="1"/>
            <a:r>
              <a:rPr lang="en-US" dirty="0" smtClean="0"/>
              <a:t>No difference for interest in STEM (!)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Factor: STC (sub. tech. competence)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Median split (x̃=64)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weekly computer usage (12.6h vs. 8.9h) and perceived computer competency</a:t>
            </a:r>
          </a:p>
          <a:p>
            <a:r>
              <a:rPr lang="en-US" dirty="0" smtClean="0"/>
              <a:t>Course interest: No difference</a:t>
            </a:r>
          </a:p>
          <a:p>
            <a:r>
              <a:rPr lang="en-US" dirty="0" smtClean="0"/>
              <a:t>STC</a:t>
            </a:r>
            <a:r>
              <a:rPr lang="en-US" baseline="-25000" dirty="0" smtClean="0"/>
              <a:t> </a:t>
            </a:r>
            <a:r>
              <a:rPr lang="en-US" dirty="0" smtClean="0"/>
              <a:t>high → higher interest in STEM</a:t>
            </a:r>
          </a:p>
          <a:p>
            <a:r>
              <a:rPr lang="en-US" dirty="0" smtClean="0"/>
              <a:t>Increased learning outcome (reading &amp; writing)</a:t>
            </a:r>
          </a:p>
          <a:p>
            <a:endParaRPr lang="en-US" dirty="0" smtClean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3234194"/>
              </p:ext>
            </p:extLst>
          </p:nvPr>
        </p:nvGraphicFramePr>
        <p:xfrm>
          <a:off x="4714876" y="1428736"/>
          <a:ext cx="4143404" cy="184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953"/>
                <a:gridCol w="923849"/>
                <a:gridCol w="1016801"/>
                <a:gridCol w="1016801"/>
              </a:tblGrid>
              <a:tr h="139688">
                <a:tc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STC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Low</a:t>
                      </a:r>
                      <a:endParaRPr lang="de-DE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High</a:t>
                      </a:r>
                      <a:endParaRPr lang="de-DE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Σ</a:t>
                      </a:r>
                      <a:endParaRPr lang="de-DE" sz="18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Boys</a:t>
                      </a:r>
                      <a:endParaRPr lang="de-DE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Girls</a:t>
                      </a:r>
                      <a:endParaRPr lang="de-DE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Σ</a:t>
                      </a:r>
                      <a:endParaRPr lang="de-DE" sz="18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 STC: Learning Outcome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a program</a:t>
            </a:r>
            <a:r>
              <a:rPr lang="en-US" baseline="30000" dirty="0" smtClean="0"/>
              <a:t>(*)</a:t>
            </a:r>
            <a:endParaRPr lang="en-US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3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a program</a:t>
            </a:r>
            <a:r>
              <a:rPr lang="en-US" baseline="30000" dirty="0" smtClean="0"/>
              <a:t>*</a:t>
            </a:r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3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785786" y="5544840"/>
          <a:ext cx="306230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793"/>
                <a:gridCol w="15475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Low STC: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2.8 Points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High STC: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3.4 Points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5214942" y="5544840"/>
          <a:ext cx="306230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793"/>
                <a:gridCol w="15475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Low STC: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3.4 Points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High STC: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Ø  4.5 Points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1/2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Tangible Turtle: Mild advantages</a:t>
            </a:r>
          </a:p>
          <a:p>
            <a:pPr lvl="1"/>
            <a:r>
              <a:rPr lang="en-US" dirty="0" smtClean="0"/>
              <a:t>Writing a program</a:t>
            </a:r>
          </a:p>
          <a:p>
            <a:pPr lvl="1"/>
            <a:r>
              <a:rPr lang="en-US" dirty="0" smtClean="0"/>
              <a:t>Probably STEM interest</a:t>
            </a:r>
          </a:p>
          <a:p>
            <a:r>
              <a:rPr lang="en-US" dirty="0" smtClean="0"/>
              <a:t>Girls performed lower than boys:</a:t>
            </a:r>
          </a:p>
          <a:p>
            <a:pPr lvl="1"/>
            <a:r>
              <a:rPr lang="en-US" dirty="0" smtClean="0"/>
              <a:t>Lower computer usage</a:t>
            </a:r>
          </a:p>
          <a:p>
            <a:pPr lvl="1"/>
            <a:r>
              <a:rPr lang="en-US" dirty="0" smtClean="0"/>
              <a:t>Writing a program</a:t>
            </a:r>
          </a:p>
          <a:p>
            <a:pPr lvl="1"/>
            <a:r>
              <a:rPr lang="en-US" dirty="0"/>
              <a:t>Lower </a:t>
            </a:r>
            <a:r>
              <a:rPr lang="en-US" dirty="0" smtClean="0"/>
              <a:t>STC</a:t>
            </a:r>
          </a:p>
          <a:p>
            <a:pPr lvl="1"/>
            <a:r>
              <a:rPr lang="en-US" dirty="0" smtClean="0"/>
              <a:t> BUT: Same interest in STEM (if STC is controlled)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2/2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STC (subjective technological competence) important factor</a:t>
            </a:r>
          </a:p>
          <a:p>
            <a:pPr lvl="1"/>
            <a:r>
              <a:rPr lang="en-US" dirty="0" smtClean="0"/>
              <a:t>better performance</a:t>
            </a:r>
          </a:p>
          <a:p>
            <a:pPr lvl="1"/>
            <a:r>
              <a:rPr lang="en-US" dirty="0" smtClean="0"/>
              <a:t>computer usage and sub. computer competence</a:t>
            </a:r>
          </a:p>
          <a:p>
            <a:pPr lvl="1"/>
            <a:r>
              <a:rPr lang="en-US" dirty="0" smtClean="0"/>
              <a:t>higher interest in STEM</a:t>
            </a:r>
          </a:p>
          <a:p>
            <a:r>
              <a:rPr lang="en-US" dirty="0" smtClean="0"/>
              <a:t>Huge gender difference at the age of 13/14</a:t>
            </a:r>
          </a:p>
          <a:p>
            <a:pPr lvl="1"/>
            <a:r>
              <a:rPr lang="en-US" dirty="0" smtClean="0"/>
              <a:t>When does it split?</a:t>
            </a:r>
          </a:p>
          <a:p>
            <a:pPr lvl="1"/>
            <a:r>
              <a:rPr lang="en-US" dirty="0" smtClean="0"/>
              <a:t>What can we do about this?</a:t>
            </a:r>
          </a:p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&amp;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Limitations:</a:t>
            </a:r>
          </a:p>
          <a:p>
            <a:r>
              <a:rPr lang="en-US" dirty="0" smtClean="0"/>
              <a:t>Small </a:t>
            </a:r>
            <a:r>
              <a:rPr lang="en-US" i="1" dirty="0" smtClean="0"/>
              <a:t>n</a:t>
            </a:r>
            <a:r>
              <a:rPr lang="en-US" dirty="0" smtClean="0"/>
              <a:t> (</a:t>
            </a:r>
            <a:r>
              <a:rPr lang="en-US" i="1" dirty="0" smtClean="0"/>
              <a:t>n</a:t>
            </a:r>
            <a:r>
              <a:rPr lang="en-US" dirty="0" smtClean="0"/>
              <a:t>=31; 16 male, 15 female)</a:t>
            </a:r>
          </a:p>
          <a:p>
            <a:r>
              <a:rPr lang="en-US" dirty="0" smtClean="0"/>
              <a:t>Artificial group sizes (e.g. 8 instead of 30 students)</a:t>
            </a:r>
          </a:p>
          <a:p>
            <a:r>
              <a:rPr lang="en-US" dirty="0" smtClean="0"/>
              <a:t>No STC balancing possible</a:t>
            </a:r>
          </a:p>
          <a:p>
            <a:r>
              <a:rPr lang="en-US" dirty="0" smtClean="0"/>
              <a:t>Mostly subjective  data</a:t>
            </a:r>
          </a:p>
          <a:p>
            <a:pPr>
              <a:buNone/>
            </a:pPr>
            <a:r>
              <a:rPr lang="en-US" b="1" dirty="0" smtClean="0"/>
              <a:t>Outlook:</a:t>
            </a:r>
          </a:p>
          <a:p>
            <a:r>
              <a:rPr lang="en-US" dirty="0" smtClean="0"/>
              <a:t>Start earlier (e.g. Electronic Blocks)</a:t>
            </a:r>
          </a:p>
          <a:p>
            <a:r>
              <a:rPr lang="en-US" dirty="0" smtClean="0"/>
              <a:t>More positive experience</a:t>
            </a:r>
          </a:p>
          <a:p>
            <a:r>
              <a:rPr lang="en-US" dirty="0" smtClean="0"/>
              <a:t>More female role models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/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Turtle mild advantages</a:t>
            </a:r>
          </a:p>
          <a:p>
            <a:pPr lvl="1"/>
            <a:r>
              <a:rPr lang="en-US" dirty="0" smtClean="0"/>
              <a:t>Writing programs</a:t>
            </a:r>
          </a:p>
          <a:p>
            <a:pPr lvl="1"/>
            <a:r>
              <a:rPr lang="en-US" dirty="0" smtClean="0"/>
              <a:t>STEM interest?</a:t>
            </a:r>
          </a:p>
          <a:p>
            <a:r>
              <a:rPr lang="en-US" dirty="0" smtClean="0"/>
              <a:t>Girls showed lower performance</a:t>
            </a:r>
          </a:p>
          <a:p>
            <a:pPr lvl="1"/>
            <a:r>
              <a:rPr lang="en-US" dirty="0" smtClean="0"/>
              <a:t>Probably caused by lower STC</a:t>
            </a:r>
          </a:p>
          <a:p>
            <a:pPr lvl="1"/>
            <a:r>
              <a:rPr lang="en-US" dirty="0" smtClean="0"/>
              <a:t>(Always be careful what‘s causing the effect!)</a:t>
            </a:r>
          </a:p>
          <a:p>
            <a:r>
              <a:rPr lang="en-US" dirty="0" smtClean="0"/>
              <a:t>Serve STC differences at age 13 =&gt; counter-measures need to start much earlier</a:t>
            </a:r>
          </a:p>
          <a:p>
            <a:r>
              <a:rPr lang="en-US" dirty="0" smtClean="0"/>
              <a:t>Subjective competencies important mediator for success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072066" y="5643578"/>
            <a:ext cx="36407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err="1" smtClean="0"/>
              <a:t>Thank</a:t>
            </a:r>
            <a:r>
              <a:rPr lang="de-DE" sz="3000" dirty="0" smtClean="0"/>
              <a:t> </a:t>
            </a:r>
            <a:r>
              <a:rPr lang="de-DE" sz="3000" dirty="0" err="1" smtClean="0"/>
              <a:t>you</a:t>
            </a:r>
            <a:r>
              <a:rPr lang="de-DE" sz="3000" dirty="0" smtClean="0"/>
              <a:t> </a:t>
            </a:r>
            <a:r>
              <a:rPr lang="de-DE" sz="3000" dirty="0" err="1" smtClean="0"/>
              <a:t>very</a:t>
            </a:r>
            <a:r>
              <a:rPr lang="de-DE" sz="3000" dirty="0" smtClean="0"/>
              <a:t> </a:t>
            </a:r>
            <a:r>
              <a:rPr lang="de-DE" sz="3000" dirty="0" err="1" smtClean="0"/>
              <a:t>much</a:t>
            </a:r>
            <a:r>
              <a:rPr lang="de-DE" sz="3000" dirty="0" smtClean="0"/>
              <a:t>!</a:t>
            </a:r>
            <a:endParaRPr lang="de-DE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Self-Efficacy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Correlated with STC</a:t>
            </a:r>
          </a:p>
          <a:p>
            <a:r>
              <a:rPr lang="en-US" dirty="0" err="1" smtClean="0"/>
              <a:t>Cronbach‘s</a:t>
            </a:r>
            <a:r>
              <a:rPr lang="en-US" dirty="0" smtClean="0"/>
              <a:t> α = .615</a:t>
            </a:r>
          </a:p>
          <a:p>
            <a:r>
              <a:rPr lang="en-US" dirty="0" smtClean="0"/>
              <a:t>„detects“ display modality and gender</a:t>
            </a:r>
          </a:p>
          <a:p>
            <a:r>
              <a:rPr lang="en-US" dirty="0" smtClean="0"/>
              <a:t>BUT: differences fade in arithmetic mean</a:t>
            </a:r>
          </a:p>
          <a:p>
            <a:r>
              <a:rPr lang="en-US" dirty="0" smtClean="0"/>
              <a:t>=&gt; Important tool for assessing student‘s competencies</a:t>
            </a:r>
          </a:p>
          <a:p>
            <a:r>
              <a:rPr lang="en-US" dirty="0" smtClean="0"/>
              <a:t>Needs to be reworked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MONOVA with covariates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</a:t>
            </a:r>
          </a:p>
          <a:p>
            <a:pPr lvl="1">
              <a:buNone/>
            </a:pPr>
            <a:r>
              <a:rPr lang="en-US" b="1" dirty="0" smtClean="0"/>
              <a:t>	I</a:t>
            </a:r>
            <a:r>
              <a:rPr lang="en-US" b="1" baseline="-25000" dirty="0" smtClean="0"/>
              <a:t>1</a:t>
            </a:r>
            <a:r>
              <a:rPr lang="en-US" b="1" dirty="0" smtClean="0"/>
              <a:t> × … × </a:t>
            </a:r>
            <a:r>
              <a:rPr lang="en-US" b="1" dirty="0" err="1" smtClean="0"/>
              <a:t>I</a:t>
            </a:r>
            <a:r>
              <a:rPr lang="en-US" b="1" baseline="-25000" dirty="0" err="1" smtClean="0"/>
              <a:t>m</a:t>
            </a:r>
            <a:r>
              <a:rPr lang="en-US" b="1" dirty="0" smtClean="0"/>
              <a:t> → D</a:t>
            </a:r>
            <a:r>
              <a:rPr lang="en-US" b="1" baseline="-25000" dirty="0" smtClean="0"/>
              <a:t>1</a:t>
            </a:r>
            <a:r>
              <a:rPr lang="en-US" b="1" dirty="0" smtClean="0"/>
              <a:t> × … × 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n</a:t>
            </a:r>
            <a:endParaRPr lang="en-US" b="1" dirty="0" smtClean="0"/>
          </a:p>
          <a:p>
            <a:r>
              <a:rPr lang="en-US" dirty="0" smtClean="0"/>
              <a:t>MANOVA (Multivariate Analyses of variance):</a:t>
            </a:r>
          </a:p>
          <a:p>
            <a:pPr lvl="1">
              <a:buNone/>
            </a:pPr>
            <a:r>
              <a:rPr lang="en-US" dirty="0" smtClean="0"/>
              <a:t>	Effect of all </a:t>
            </a:r>
            <a:r>
              <a:rPr lang="en-US" b="1" dirty="0" smtClean="0"/>
              <a:t>I</a:t>
            </a:r>
            <a:r>
              <a:rPr lang="en-US" b="1" baseline="-25000" dirty="0" smtClean="0"/>
              <a:t>i</a:t>
            </a:r>
            <a:r>
              <a:rPr lang="en-US" dirty="0" smtClean="0"/>
              <a:t> on all 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j</a:t>
            </a:r>
            <a:endParaRPr lang="en-US" dirty="0" smtClean="0"/>
          </a:p>
          <a:p>
            <a:r>
              <a:rPr lang="en-US" dirty="0" smtClean="0"/>
              <a:t>But: real-life is usually noisy:</a:t>
            </a:r>
          </a:p>
          <a:p>
            <a:pPr lvl="1">
              <a:buNone/>
            </a:pPr>
            <a:r>
              <a:rPr lang="en-US" b="1" dirty="0" smtClean="0"/>
              <a:t>	I</a:t>
            </a:r>
            <a:r>
              <a:rPr lang="en-US" b="1" baseline="-25000" dirty="0" smtClean="0"/>
              <a:t>1</a:t>
            </a:r>
            <a:r>
              <a:rPr lang="en-US" b="1" dirty="0" smtClean="0"/>
              <a:t> × … × </a:t>
            </a:r>
            <a:r>
              <a:rPr lang="en-US" b="1" dirty="0" err="1" smtClean="0"/>
              <a:t>I</a:t>
            </a:r>
            <a:r>
              <a:rPr lang="en-US" b="1" baseline="-25000" dirty="0" err="1" smtClean="0"/>
              <a:t>m</a:t>
            </a:r>
            <a:r>
              <a:rPr lang="en-US" b="1" i="1" dirty="0" smtClean="0"/>
              <a:t> × N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… × N</a:t>
            </a:r>
            <a:r>
              <a:rPr lang="en-US" b="1" i="1" baseline="-25000" dirty="0" smtClean="0"/>
              <a:t>o</a:t>
            </a:r>
            <a:r>
              <a:rPr lang="en-US" b="1" i="1" dirty="0" smtClean="0"/>
              <a:t> </a:t>
            </a:r>
            <a:r>
              <a:rPr lang="en-US" b="1" dirty="0" smtClean="0"/>
              <a:t>→ D</a:t>
            </a:r>
            <a:r>
              <a:rPr lang="en-US" b="1" baseline="-25000" dirty="0" smtClean="0"/>
              <a:t>1</a:t>
            </a:r>
            <a:r>
              <a:rPr lang="en-US" b="1" dirty="0" smtClean="0"/>
              <a:t> × … × 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n</a:t>
            </a:r>
            <a:endParaRPr lang="en-US" b="1" dirty="0" smtClean="0"/>
          </a:p>
          <a:p>
            <a:r>
              <a:rPr lang="en-US" dirty="0" smtClean="0"/>
              <a:t>This noise can be statistically controlled (analyses of covariance)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Self-Efficacy (</a:t>
            </a:r>
            <a:r>
              <a:rPr lang="en-US" dirty="0" err="1" smtClean="0"/>
              <a:t>Bandura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14348" y="1285860"/>
            <a:ext cx="8229600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“Belief that one is capable of performing in a certain manner to attain certain goals”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Context-specific (≠ self-confidence)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Important mediator for career choices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542597" y="3958714"/>
            <a:ext cx="4815485" cy="1643074"/>
            <a:chOff x="2542597" y="3649385"/>
            <a:chExt cx="4815485" cy="1643074"/>
          </a:xfrm>
        </p:grpSpPr>
        <p:sp>
          <p:nvSpPr>
            <p:cNvPr id="9" name="Abgerundetes Rechteck 8"/>
            <p:cNvSpPr/>
            <p:nvPr/>
          </p:nvSpPr>
          <p:spPr>
            <a:xfrm>
              <a:off x="3628663" y="3649385"/>
              <a:ext cx="2643206" cy="1571636"/>
            </a:xfrm>
            <a:prstGeom prst="roundRect">
              <a:avLst>
                <a:gd name="adj" fmla="val 1297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 err="1" smtClean="0"/>
                <a:t>Self-Efficacy</a:t>
              </a:r>
              <a:endParaRPr lang="de-DE" b="1" dirty="0" smtClean="0"/>
            </a:p>
            <a:p>
              <a:pPr algn="ctr"/>
              <a:r>
                <a:rPr lang="de-DE" b="1" dirty="0" smtClean="0"/>
                <a:t>(Bandura)</a:t>
              </a:r>
              <a:endParaRPr lang="de-DE" b="1" dirty="0"/>
            </a:p>
          </p:txBody>
        </p:sp>
        <p:cxnSp>
          <p:nvCxnSpPr>
            <p:cNvPr id="10" name="Gerade Verbindung mit Pfeil 9"/>
            <p:cNvCxnSpPr>
              <a:stCxn id="9" idx="3"/>
              <a:endCxn id="25" idx="1"/>
            </p:cNvCxnSpPr>
            <p:nvPr/>
          </p:nvCxnSpPr>
          <p:spPr>
            <a:xfrm flipV="1">
              <a:off x="6271869" y="3720823"/>
              <a:ext cx="1086213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>
              <a:stCxn id="9" idx="3"/>
              <a:endCxn id="24" idx="1"/>
            </p:cNvCxnSpPr>
            <p:nvPr/>
          </p:nvCxnSpPr>
          <p:spPr>
            <a:xfrm>
              <a:off x="6271869" y="4435203"/>
              <a:ext cx="10860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>
              <a:stCxn id="9" idx="3"/>
              <a:endCxn id="23" idx="1"/>
            </p:cNvCxnSpPr>
            <p:nvPr/>
          </p:nvCxnSpPr>
          <p:spPr>
            <a:xfrm>
              <a:off x="6271869" y="4435203"/>
              <a:ext cx="1086213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>
              <a:stCxn id="19" idx="3"/>
              <a:endCxn id="9" idx="1"/>
            </p:cNvCxnSpPr>
            <p:nvPr/>
          </p:nvCxnSpPr>
          <p:spPr>
            <a:xfrm>
              <a:off x="2542597" y="4383202"/>
              <a:ext cx="1086066" cy="520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>
              <a:stCxn id="18" idx="3"/>
              <a:endCxn id="9" idx="1"/>
            </p:cNvCxnSpPr>
            <p:nvPr/>
          </p:nvCxnSpPr>
          <p:spPr>
            <a:xfrm flipV="1">
              <a:off x="2542597" y="4435203"/>
              <a:ext cx="1086066" cy="3333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21" idx="3"/>
              <a:endCxn id="9" idx="1"/>
            </p:cNvCxnSpPr>
            <p:nvPr/>
          </p:nvCxnSpPr>
          <p:spPr>
            <a:xfrm>
              <a:off x="2542597" y="3720823"/>
              <a:ext cx="1086066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20" idx="3"/>
              <a:endCxn id="9" idx="1"/>
            </p:cNvCxnSpPr>
            <p:nvPr/>
          </p:nvCxnSpPr>
          <p:spPr>
            <a:xfrm flipV="1">
              <a:off x="2542604" y="4435203"/>
              <a:ext cx="1086059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233439" y="3774048"/>
            <a:ext cx="2309165" cy="1940968"/>
            <a:chOff x="233439" y="3643314"/>
            <a:chExt cx="2309165" cy="1940968"/>
          </a:xfrm>
        </p:grpSpPr>
        <p:sp>
          <p:nvSpPr>
            <p:cNvPr id="18" name="Textfeld 17"/>
            <p:cNvSpPr txBox="1"/>
            <p:nvPr/>
          </p:nvSpPr>
          <p:spPr>
            <a:xfrm>
              <a:off x="651502" y="4691072"/>
              <a:ext cx="1891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Social persuasions</a:t>
              </a:r>
              <a:endParaRPr lang="en-US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33439" y="4167193"/>
              <a:ext cx="2309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Modeling</a:t>
              </a:r>
              <a:br>
                <a:rPr lang="en-US" dirty="0" smtClean="0"/>
              </a:br>
              <a:r>
                <a:rPr lang="en-US" dirty="0" smtClean="0"/>
                <a:t>(Vicarious experience)</a:t>
              </a:r>
              <a:endParaRPr lang="en-US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69408" y="5214950"/>
              <a:ext cx="2073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Physiological factors</a:t>
              </a:r>
              <a:endParaRPr lang="en-US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325597" y="3643314"/>
              <a:ext cx="1217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/>
                <a:t>Experience</a:t>
              </a:r>
              <a:endParaRPr lang="de-DE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7357934" y="3845486"/>
            <a:ext cx="1391856" cy="1798092"/>
            <a:chOff x="7357934" y="3286124"/>
            <a:chExt cx="1391856" cy="1798092"/>
          </a:xfrm>
        </p:grpSpPr>
        <p:sp>
          <p:nvSpPr>
            <p:cNvPr id="23" name="Textfeld 22"/>
            <p:cNvSpPr txBox="1"/>
            <p:nvPr/>
          </p:nvSpPr>
          <p:spPr>
            <a:xfrm>
              <a:off x="7358082" y="4714884"/>
              <a:ext cx="124502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 smtClean="0"/>
                <a:t>Persistence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57934" y="4000504"/>
              <a:ext cx="139185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dirty="0" smtClean="0"/>
                <a:t>Performance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358082" y="3286124"/>
              <a:ext cx="81785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dirty="0" smtClean="0"/>
                <a:t>Choice</a:t>
              </a:r>
              <a:endParaRPr lang="de-DE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Scratch?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with visual blocks</a:t>
            </a:r>
          </a:p>
          <a:p>
            <a:r>
              <a:rPr lang="en-US" dirty="0" smtClean="0"/>
              <a:t>„Web 2.0“ of the programming languages (Share, Remix)</a:t>
            </a:r>
          </a:p>
          <a:p>
            <a:r>
              <a:rPr lang="en-US" dirty="0" smtClean="0"/>
              <a:t>Gender-equal participation in Scratch‘s  online-community</a:t>
            </a:r>
          </a:p>
          <a:p>
            <a:endParaRPr lang="en-US" dirty="0" smtClean="0"/>
          </a:p>
          <a:p>
            <a:r>
              <a:rPr lang="en-US" dirty="0" smtClean="0"/>
              <a:t>Modified for experiment:</a:t>
            </a:r>
            <a:br>
              <a:rPr lang="en-US" dirty="0" smtClean="0"/>
            </a:br>
            <a:r>
              <a:rPr lang="en-US" dirty="0" smtClean="0"/>
              <a:t>Gateway to robot, simplified UI</a:t>
            </a:r>
          </a:p>
          <a:p>
            <a:endParaRPr lang="en-US" dirty="0"/>
          </a:p>
        </p:txBody>
      </p:sp>
      <p:pic>
        <p:nvPicPr>
          <p:cNvPr id="9" name="Picture 2" descr="C:\Dokumente und Einstellungen\philipp\Eigene Dateien\My Dropbox\Thesis\Abschlussvortrag\scratch_follow_mousepoi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357298"/>
            <a:ext cx="2507431" cy="1014617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25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demand for STEM professionals</a:t>
            </a:r>
          </a:p>
          <a:p>
            <a:r>
              <a:rPr lang="en-US" dirty="0" smtClean="0"/>
              <a:t>Gender inequality in STEM</a:t>
            </a:r>
          </a:p>
          <a:p>
            <a:r>
              <a:rPr lang="en-US" dirty="0" smtClean="0"/>
              <a:t>Several different concepts to teach programming. What works best?</a:t>
            </a:r>
          </a:p>
          <a:p>
            <a:pPr lvl="1"/>
            <a:r>
              <a:rPr lang="en-US" dirty="0" smtClean="0"/>
              <a:t>Programmable robots used as motivation</a:t>
            </a:r>
            <a:br>
              <a:rPr lang="en-US" dirty="0" smtClean="0"/>
            </a:br>
            <a:r>
              <a:rPr lang="en-US" dirty="0" smtClean="0"/>
              <a:t>(schools &amp; universities)</a:t>
            </a:r>
          </a:p>
          <a:p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1/2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357298"/>
            <a:ext cx="59150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2 Conditions:</a:t>
            </a:r>
            <a:br>
              <a:rPr lang="en-US" dirty="0" smtClean="0"/>
            </a:br>
            <a:r>
              <a:rPr lang="en-US" dirty="0" smtClean="0"/>
              <a:t>Visual Turtle and Tangible Turtle</a:t>
            </a:r>
          </a:p>
          <a:p>
            <a:pPr lvl="1"/>
            <a:r>
              <a:rPr lang="en-US" dirty="0" smtClean="0"/>
              <a:t>Modified version of Scratch</a:t>
            </a:r>
          </a:p>
          <a:p>
            <a:pPr lvl="1"/>
            <a:r>
              <a:rPr lang="en-US" dirty="0" smtClean="0"/>
              <a:t>Reduced UI</a:t>
            </a:r>
          </a:p>
          <a:p>
            <a:r>
              <a:rPr lang="en-US" sz="2800" dirty="0" smtClean="0"/>
              <a:t>31 participants, 13-14 years old</a:t>
            </a:r>
          </a:p>
          <a:p>
            <a:pPr lvl="1"/>
            <a:r>
              <a:rPr lang="en-US" dirty="0" smtClean="0"/>
              <a:t>Specialization courses, STEM support projects (go4IT!, Roberta)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81128"/>
            <a:ext cx="250599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borabora\inf9\users\brauner\Eigene Dateien\My Dropbox\Paper\issep2010\DSC00022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 l="25247" t="15946" r="28244" b="39760"/>
          <a:stretch>
            <a:fillRect/>
          </a:stretch>
        </p:blipFill>
        <p:spPr bwMode="auto">
          <a:xfrm>
            <a:off x="6300192" y="2564904"/>
            <a:ext cx="2520279" cy="1800200"/>
          </a:xfrm>
          <a:prstGeom prst="rect">
            <a:avLst/>
          </a:prstGeom>
          <a:noFill/>
        </p:spPr>
      </p:pic>
      <p:pic>
        <p:nvPicPr>
          <p:cNvPr id="11" name="Picture 2" descr="\\borabora\inf9\users\brauner\Eigene Dateien\My Dropbox\Paper\issep2010\scratch_progr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626339" cy="1062731"/>
          </a:xfrm>
          <a:prstGeom prst="rect">
            <a:avLst/>
          </a:prstGeom>
          <a:noFill/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2852478"/>
              </p:ext>
            </p:extLst>
          </p:nvPr>
        </p:nvGraphicFramePr>
        <p:xfrm>
          <a:off x="971600" y="4725144"/>
          <a:ext cx="45720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62082"/>
                <a:gridCol w="107157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tangible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visual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∑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16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err="1" smtClean="0"/>
                        <a:t>Female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15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∑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14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17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31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2/2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0034" y="1628800"/>
            <a:ext cx="6880278" cy="415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groups </a:t>
            </a:r>
            <a:r>
              <a:rPr kumimoji="0" lang="en-US" sz="32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4 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student-pairs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(mixed gender)</a:t>
            </a:r>
            <a:endParaRPr kumimoji="0" lang="en-US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shared spaces</a:t>
            </a:r>
            <a:endParaRPr kumimoji="0" lang="en-US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lines for light sensors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Adequate addressing</a:t>
            </a:r>
          </a:p>
        </p:txBody>
      </p:sp>
      <p:pic>
        <p:nvPicPr>
          <p:cNvPr id="8" name="Picture 2" descr="C:\DOKUME~1\ADMINI~1\LOKALE~1\Temp\VMwareDnD\00005675\DSC0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093" y="3429000"/>
            <a:ext cx="3337573" cy="250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Teaching </a:t>
            </a:r>
            <a:r>
              <a:rPr lang="de-DE" dirty="0" err="1" smtClean="0"/>
              <a:t>unit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692"/>
                <a:gridCol w="1685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Aspect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Time (∑=90min)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Introduction, 1st questionnaire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15 min.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Task 1:</a:t>
                      </a:r>
                      <a:r>
                        <a:rPr lang="en-US" baseline="0" noProof="0" dirty="0" smtClean="0"/>
                        <a:t> simple movements, no conditions/loops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 min.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Task 2: </a:t>
                      </a:r>
                      <a:r>
                        <a:rPr lang="en-US" noProof="0" dirty="0" smtClean="0"/>
                        <a:t>simple movements w. loops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 min.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2nd questionnaire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15</a:t>
                      </a:r>
                      <a:r>
                        <a:rPr lang="en-US" baseline="0" noProof="0" dirty="0" smtClean="0"/>
                        <a:t> min.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Task</a:t>
                      </a:r>
                      <a:r>
                        <a:rPr lang="en-US" b="1" baseline="0" noProof="0" dirty="0" smtClean="0"/>
                        <a:t> 3:</a:t>
                      </a:r>
                      <a:r>
                        <a:rPr lang="en-US" baseline="0" noProof="0" dirty="0" smtClean="0"/>
                        <a:t> sensor-driven movements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20 min.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57200" y="3863181"/>
            <a:ext cx="82296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Task 3 after last questionnaire</a:t>
            </a:r>
            <a:br>
              <a:rPr lang="en-US" sz="2400" dirty="0" smtClean="0"/>
            </a:br>
            <a:r>
              <a:rPr lang="en-US" sz="2400" dirty="0" smtClean="0"/>
              <a:t>=&gt; Effect not evaluated!</a:t>
            </a:r>
          </a:p>
          <a:p>
            <a:pPr lvl="0">
              <a:defRPr/>
            </a:pPr>
            <a:r>
              <a:rPr lang="en-US" sz="2400" dirty="0" smtClean="0"/>
              <a:t>Informal Observations:</a:t>
            </a:r>
          </a:p>
          <a:p>
            <a:pPr lvl="1">
              <a:defRPr/>
            </a:pPr>
            <a:r>
              <a:rPr lang="en-US" sz="2400" dirty="0" smtClean="0"/>
              <a:t>Not concentrated in the afternoon lesson</a:t>
            </a:r>
          </a:p>
          <a:p>
            <a:pPr lvl="1">
              <a:defRPr/>
            </a:pPr>
            <a:r>
              <a:rPr lang="en-US" sz="2400" dirty="0" smtClean="0"/>
              <a:t>Remote controlling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Controlled experiment: </a:t>
            </a:r>
            <a:r>
              <a:rPr lang="en-US" b="1" dirty="0" smtClean="0"/>
              <a:t>I</a:t>
            </a:r>
            <a:r>
              <a:rPr lang="en-US" b="1" baseline="-25000" dirty="0" smtClean="0"/>
              <a:t>1</a:t>
            </a:r>
            <a:r>
              <a:rPr lang="en-US" b="1" dirty="0" smtClean="0"/>
              <a:t>×…×</a:t>
            </a:r>
            <a:r>
              <a:rPr lang="en-US" b="1" dirty="0" err="1" smtClean="0"/>
              <a:t>I</a:t>
            </a:r>
            <a:r>
              <a:rPr lang="en-US" b="1" baseline="-25000" dirty="0" err="1" smtClean="0"/>
              <a:t>m</a:t>
            </a:r>
            <a:r>
              <a:rPr lang="en-US" b="1" dirty="0" smtClean="0"/>
              <a:t> → D</a:t>
            </a:r>
            <a:r>
              <a:rPr lang="en-US" b="1" baseline="-25000" dirty="0" smtClean="0"/>
              <a:t>1</a:t>
            </a:r>
            <a:r>
              <a:rPr lang="en-US" b="1" dirty="0" smtClean="0"/>
              <a:t>×…×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n</a:t>
            </a:r>
            <a:endParaRPr lang="en-US" dirty="0" smtClean="0"/>
          </a:p>
          <a:p>
            <a:r>
              <a:rPr lang="en-US" dirty="0" smtClean="0"/>
              <a:t>IV: Gender, Modality</a:t>
            </a:r>
          </a:p>
          <a:p>
            <a:r>
              <a:rPr lang="en-US" dirty="0" err="1" smtClean="0"/>
              <a:t>DV</a:t>
            </a:r>
            <a:r>
              <a:rPr lang="en-US" baseline="-25000" dirty="0" err="1" smtClean="0"/>
              <a:t>before</a:t>
            </a:r>
            <a:r>
              <a:rPr lang="en-US" dirty="0" smtClean="0"/>
              <a:t>: Weekly Computer Usage, Subjective competencies (Technical, Math, Computer)</a:t>
            </a:r>
          </a:p>
          <a:p>
            <a:r>
              <a:rPr lang="en-US" dirty="0" err="1" smtClean="0"/>
              <a:t>DV</a:t>
            </a:r>
            <a:r>
              <a:rPr lang="en-US" baseline="-25000" dirty="0" err="1" smtClean="0"/>
              <a:t>after</a:t>
            </a:r>
            <a:r>
              <a:rPr lang="en-US" dirty="0" smtClean="0"/>
              <a:t>: Perceived simplicity, Interest in course, Interest in STEM, Learning Outcome (reading/writing)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Subjective</a:t>
            </a:r>
            <a:r>
              <a:rPr lang="de-DE" dirty="0" smtClean="0"/>
              <a:t> Technical Competence (STC)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item scale</a:t>
            </a:r>
          </a:p>
          <a:p>
            <a:r>
              <a:rPr lang="en-US" dirty="0" smtClean="0"/>
              <a:t>„Usually, I successfully cope with technical problems“</a:t>
            </a:r>
          </a:p>
          <a:p>
            <a:r>
              <a:rPr lang="en-US" dirty="0" smtClean="0"/>
              <a:t>Similar to </a:t>
            </a:r>
            <a:r>
              <a:rPr lang="en-US" dirty="0" err="1" smtClean="0"/>
              <a:t>Bandura’s</a:t>
            </a:r>
            <a:r>
              <a:rPr lang="en-US" dirty="0" smtClean="0"/>
              <a:t> self-efficacy</a:t>
            </a:r>
          </a:p>
          <a:p>
            <a:r>
              <a:rPr lang="en-US" dirty="0" smtClean="0"/>
              <a:t>Group differences statistically controlled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Experimental Setup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Factor: Display Modality</a:t>
            </a:r>
          </a:p>
          <a:p>
            <a:pPr lvl="1"/>
            <a:r>
              <a:rPr lang="en-US" dirty="0" smtClean="0"/>
              <a:t>Factor: Gender</a:t>
            </a:r>
          </a:p>
          <a:p>
            <a:pPr lvl="1"/>
            <a:r>
              <a:rPr lang="en-US" dirty="0" smtClean="0"/>
              <a:t>Factor: Subjective Technical Competence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Discussion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 &amp; A (feel free to interrupt us)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ISSEP2010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BD078-BCFF-4421-A957-484EAD05567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Brauner et al. - Tangible artifacts, gender and STC on teaching programming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07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Bildschirmpräsentation (4:3)</PresentationFormat>
  <Paragraphs>359</Paragraphs>
  <Slides>25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Larissa-Design</vt:lpstr>
      <vt:lpstr>The effect of tangible artifacts, gender and subjective technical competence on teaching programming to 7th graders</vt:lpstr>
      <vt:lpstr>Outline</vt:lpstr>
      <vt:lpstr>Motivation</vt:lpstr>
      <vt:lpstr>Experimental Setup 1/2</vt:lpstr>
      <vt:lpstr>Experimental Setup 2/2</vt:lpstr>
      <vt:lpstr>Teaching unit</vt:lpstr>
      <vt:lpstr>Variables</vt:lpstr>
      <vt:lpstr>Subjective Technical Competence (STC)</vt:lpstr>
      <vt:lpstr>Outline</vt:lpstr>
      <vt:lpstr>Factor: Display Modality</vt:lpstr>
      <vt:lpstr>Factor: Display Modality </vt:lpstr>
      <vt:lpstr>Factor: Gender</vt:lpstr>
      <vt:lpstr>Factor: Gender</vt:lpstr>
      <vt:lpstr>Factor: Gender: Boys ≠ Girls</vt:lpstr>
      <vt:lpstr>Factor: STC (sub. tech. competence)</vt:lpstr>
      <vt:lpstr>Factor STC: Learning Outcome</vt:lpstr>
      <vt:lpstr>Conclusions 1/2</vt:lpstr>
      <vt:lpstr>Conclusions 2/2</vt:lpstr>
      <vt:lpstr>Limitations &amp; Outlook</vt:lpstr>
      <vt:lpstr>Take away / Summary</vt:lpstr>
      <vt:lpstr>BONUS SLIDES</vt:lpstr>
      <vt:lpstr>Programming Self-Efficacy Scale</vt:lpstr>
      <vt:lpstr>MONOVA with covariates</vt:lpstr>
      <vt:lpstr>Self-Efficacy (Bandura)</vt:lpstr>
      <vt:lpstr>Why Scratch?</vt:lpstr>
    </vt:vector>
  </TitlesOfParts>
  <Company>RWTH Aachen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Philipp Brauner</dc:creator>
  <cp:lastModifiedBy>Video</cp:lastModifiedBy>
  <cp:revision>374</cp:revision>
  <dcterms:created xsi:type="dcterms:W3CDTF">2010-01-05T09:59:46Z</dcterms:created>
  <dcterms:modified xsi:type="dcterms:W3CDTF">2010-01-15T10:34:32Z</dcterms:modified>
</cp:coreProperties>
</file>