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291" r:id="rId17"/>
    <p:sldId id="293" r:id="rId18"/>
    <p:sldId id="294" r:id="rId19"/>
    <p:sldId id="309" r:id="rId20"/>
    <p:sldId id="310" r:id="rId21"/>
    <p:sldId id="289" r:id="rId22"/>
  </p:sldIdLst>
  <p:sldSz cx="9144000" cy="6858000" type="screen4x3"/>
  <p:notesSz cx="6669088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C97"/>
    <a:srgbClr val="B8D0EE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14" autoAdjust="0"/>
  </p:normalViewPr>
  <p:slideViewPr>
    <p:cSldViewPr>
      <p:cViewPr varScale="1">
        <p:scale>
          <a:sx n="69" d="100"/>
          <a:sy n="69" d="100"/>
        </p:scale>
        <p:origin x="-5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74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76262-BF84-492C-8E0C-A20930240D19}" type="datetimeFigureOut">
              <a:rPr lang="en-US" smtClean="0"/>
              <a:pPr/>
              <a:t>1/14/2010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30092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6408A-7ADE-4C49-8744-22FED833BB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286248" y="564357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  <a:endParaRPr lang="en-US" noProof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8" name="Textfeld 7"/>
          <p:cNvSpPr txBox="1"/>
          <p:nvPr userDrawn="1"/>
        </p:nvSpPr>
        <p:spPr>
          <a:xfrm>
            <a:off x="3786182" y="6429396"/>
            <a:ext cx="178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3D1E669-E061-431C-B5C9-8CCD5BED797A}" type="slidenum">
              <a:rPr lang="de-AT" sz="1200" smtClean="0"/>
              <a:pPr algn="ctr"/>
              <a:t>‹#›</a:t>
            </a:fld>
            <a:r>
              <a:rPr lang="de-AT" sz="1200" dirty="0" smtClean="0"/>
              <a:t>/21</a:t>
            </a:r>
            <a:endParaRPr lang="de-AT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1" name="Textfeld 10"/>
          <p:cNvSpPr txBox="1"/>
          <p:nvPr userDrawn="1"/>
        </p:nvSpPr>
        <p:spPr>
          <a:xfrm>
            <a:off x="3786182" y="6429396"/>
            <a:ext cx="178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3D1E669-E061-431C-B5C9-8CCD5BED797A}" type="slidenum">
              <a:rPr lang="de-AT" sz="1200" smtClean="0"/>
              <a:pPr algn="ctr"/>
              <a:t>‹#›</a:t>
            </a:fld>
            <a:r>
              <a:rPr lang="de-AT" sz="1200" dirty="0" smtClean="0"/>
              <a:t>/21</a:t>
            </a:r>
            <a:endParaRPr lang="de-AT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C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58" y="6072206"/>
            <a:ext cx="17716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98" y="6286520"/>
            <a:ext cx="1928806" cy="45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643050"/>
            <a:ext cx="7772400" cy="1785950"/>
          </a:xfrm>
        </p:spPr>
        <p:txBody>
          <a:bodyPr>
            <a:normAutofit fontScale="90000"/>
          </a:bodyPr>
          <a:lstStyle/>
          <a:p>
            <a:r>
              <a:rPr lang="en-US" b="1" noProof="0" dirty="0" smtClean="0">
                <a:solidFill>
                  <a:schemeClr val="tx2">
                    <a:lumMod val="50000"/>
                  </a:schemeClr>
                </a:solidFill>
              </a:rPr>
              <a:t>Showing Core-Concepts of Informatics to Kids an their Teachers</a:t>
            </a:r>
            <a:endParaRPr lang="en-US" b="1" noProof="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9600" noProof="0" smtClean="0"/>
              <a:t>Roland Mittermeir</a:t>
            </a:r>
          </a:p>
          <a:p>
            <a:r>
              <a:rPr lang="en-US" sz="9600" noProof="0" smtClean="0"/>
              <a:t>Ernestine Bischof</a:t>
            </a:r>
          </a:p>
          <a:p>
            <a:r>
              <a:rPr lang="en-US" sz="9600" noProof="0" smtClean="0"/>
              <a:t>Karin Hodnigg</a:t>
            </a:r>
          </a:p>
          <a:p>
            <a:endParaRPr lang="en-US" sz="5800" noProof="0" smtClean="0"/>
          </a:p>
          <a:p>
            <a:endParaRPr lang="en-US" sz="2400" noProof="0" smtClean="0"/>
          </a:p>
          <a:p>
            <a:pPr>
              <a:spcBef>
                <a:spcPct val="15000"/>
              </a:spcBef>
            </a:pPr>
            <a:r>
              <a:rPr lang="en-US" sz="6400" noProof="0" smtClean="0"/>
              <a:t>Institut für Informatik-Systeme</a:t>
            </a:r>
          </a:p>
          <a:p>
            <a:pPr>
              <a:spcBef>
                <a:spcPct val="15000"/>
              </a:spcBef>
            </a:pPr>
            <a:r>
              <a:rPr lang="en-US" sz="6400" noProof="0" smtClean="0"/>
              <a:t>Universität Klagenfurt </a:t>
            </a:r>
          </a:p>
          <a:p>
            <a:pPr>
              <a:spcBef>
                <a:spcPct val="15000"/>
              </a:spcBef>
            </a:pPr>
            <a:r>
              <a:rPr lang="en-US" sz="6400" noProof="0" smtClean="0"/>
              <a:t>Universitätsstraße 65-67</a:t>
            </a:r>
          </a:p>
          <a:p>
            <a:pPr>
              <a:spcBef>
                <a:spcPct val="15000"/>
              </a:spcBef>
            </a:pPr>
            <a:r>
              <a:rPr lang="en-US" sz="6400" noProof="0" smtClean="0"/>
              <a:t>A-9020  Klagenfurt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Description of some units</a:t>
            </a:r>
            <a:endParaRPr lang="en-US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Encryption</a:t>
            </a:r>
          </a:p>
          <a:p>
            <a:pPr lvl="1"/>
            <a:r>
              <a:rPr lang="en-US" noProof="0" dirty="0" smtClean="0"/>
              <a:t>Caesar </a:t>
            </a:r>
            <a:r>
              <a:rPr lang="en-US" noProof="0" dirty="0" err="1" smtClean="0"/>
              <a:t>cyphers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Vigenerè</a:t>
            </a:r>
            <a:r>
              <a:rPr lang="en-US" noProof="0" dirty="0" smtClean="0"/>
              <a:t> </a:t>
            </a:r>
            <a:r>
              <a:rPr lang="en-US" noProof="0" dirty="0" err="1" smtClean="0"/>
              <a:t>cyphers</a:t>
            </a:r>
            <a:endParaRPr lang="en-US" noProof="0" dirty="0" smtClean="0"/>
          </a:p>
          <a:p>
            <a:pPr lvl="1"/>
            <a:r>
              <a:rPr lang="en-US" noProof="0" dirty="0" smtClean="0"/>
              <a:t>Public key encryption</a:t>
            </a:r>
            <a:endParaRPr lang="en-US" noProof="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51899" t="37914" r="9714" b="35546"/>
          <a:stretch>
            <a:fillRect/>
          </a:stretch>
        </p:blipFill>
        <p:spPr bwMode="auto">
          <a:xfrm rot="2201626">
            <a:off x="3407177" y="2699343"/>
            <a:ext cx="5630426" cy="1459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Description of some units</a:t>
            </a:r>
            <a:endParaRPr lang="en-US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86172" cy="4525963"/>
          </a:xfrm>
        </p:spPr>
        <p:txBody>
          <a:bodyPr/>
          <a:lstStyle/>
          <a:p>
            <a:r>
              <a:rPr lang="en-US" noProof="0" dirty="0" smtClean="0"/>
              <a:t>Hardware</a:t>
            </a:r>
          </a:p>
          <a:p>
            <a:pPr lvl="1"/>
            <a:r>
              <a:rPr lang="en-US" noProof="0" dirty="0" err="1" smtClean="0"/>
              <a:t>Dis</a:t>
            </a:r>
            <a:r>
              <a:rPr lang="en-US" noProof="0" dirty="0" smtClean="0"/>
              <a:t>- and reassembling PCs</a:t>
            </a:r>
          </a:p>
          <a:p>
            <a:pPr lvl="1"/>
            <a:r>
              <a:rPr lang="en-US" noProof="0" dirty="0" smtClean="0"/>
              <a:t>Simulation of the operations within the PC</a:t>
            </a:r>
          </a:p>
          <a:p>
            <a:pPr lvl="1"/>
            <a:endParaRPr lang="en-US" noProof="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2687752"/>
            <a:ext cx="4038600" cy="3027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Description of some units</a:t>
            </a:r>
            <a:endParaRPr lang="en-US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smtClean="0"/>
              <a:t>Algorithms, Searching, Sorting</a:t>
            </a:r>
          </a:p>
          <a:p>
            <a:pPr lvl="1"/>
            <a:r>
              <a:rPr lang="en-US" noProof="0" smtClean="0"/>
              <a:t>Written esay for giving directions</a:t>
            </a:r>
          </a:p>
          <a:p>
            <a:pPr lvl="1"/>
            <a:r>
              <a:rPr lang="en-US" noProof="0" smtClean="0"/>
              <a:t>Simulation for some Searching und Sorting Algorithms</a:t>
            </a:r>
          </a:p>
        </p:txBody>
      </p:sp>
      <p:pic>
        <p:nvPicPr>
          <p:cNvPr id="5" name="Picture 2" descr="Mai%202009%200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3286124"/>
            <a:ext cx="370659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Description of some units</a:t>
            </a:r>
            <a:endParaRPr lang="en-US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smtClean="0"/>
              <a:t>Operating systems and computer networks</a:t>
            </a:r>
          </a:p>
          <a:p>
            <a:pPr lvl="1"/>
            <a:r>
              <a:rPr lang="en-US" noProof="0" smtClean="0"/>
              <a:t>Pharmacy game</a:t>
            </a:r>
          </a:p>
          <a:p>
            <a:pPr lvl="1"/>
            <a:r>
              <a:rPr lang="en-US" noProof="0" smtClean="0"/>
              <a:t>Deadlocks, Lifelocks, </a:t>
            </a:r>
          </a:p>
          <a:p>
            <a:pPr lvl="1"/>
            <a:r>
              <a:rPr lang="en-US" noProof="0" smtClean="0"/>
              <a:t>Routing Algorithms</a:t>
            </a:r>
          </a:p>
          <a:p>
            <a:pPr lvl="1"/>
            <a:r>
              <a:rPr lang="en-US" noProof="0" smtClean="0"/>
              <a:t>Protocols</a:t>
            </a:r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Intermediate Evaluation</a:t>
            </a:r>
            <a:endParaRPr lang="en-US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hangingPunct="0">
              <a:spcBef>
                <a:spcPts val="1800"/>
              </a:spcBef>
            </a:pPr>
            <a:r>
              <a:rPr lang="en-US" dirty="0" smtClean="0"/>
              <a:t>Questionnaire </a:t>
            </a:r>
            <a:r>
              <a:rPr lang="en-US" noProof="0" dirty="0" smtClean="0"/>
              <a:t>with two questions to be answered in free text</a:t>
            </a:r>
          </a:p>
          <a:p>
            <a:pPr hangingPunct="0">
              <a:spcBef>
                <a:spcPts val="1800"/>
              </a:spcBef>
            </a:pPr>
            <a:r>
              <a:rPr lang="en-US" dirty="0" smtClean="0"/>
              <a:t>Observation </a:t>
            </a:r>
            <a:r>
              <a:rPr lang="en-US" noProof="0" dirty="0" smtClean="0"/>
              <a:t>of the pupil’s attention</a:t>
            </a:r>
          </a:p>
          <a:p>
            <a:pPr hangingPunct="0">
              <a:spcBef>
                <a:spcPts val="1800"/>
              </a:spcBef>
            </a:pPr>
            <a:r>
              <a:rPr lang="en-US" dirty="0" smtClean="0"/>
              <a:t>Re</a:t>
            </a:r>
            <a:r>
              <a:rPr lang="en-US" noProof="0" dirty="0" smtClean="0"/>
              <a:t>view session with teachers and pupils</a:t>
            </a:r>
          </a:p>
          <a:p>
            <a:pPr hangingPunct="0">
              <a:spcBef>
                <a:spcPts val="1800"/>
              </a:spcBef>
            </a:pPr>
            <a:r>
              <a:rPr lang="en-US" dirty="0" smtClean="0"/>
              <a:t>Creation</a:t>
            </a:r>
            <a:r>
              <a:rPr lang="en-US" noProof="0" dirty="0" smtClean="0"/>
              <a:t> of questions to the topic by the children.</a:t>
            </a:r>
          </a:p>
          <a:p>
            <a:pPr>
              <a:spcBef>
                <a:spcPts val="1800"/>
              </a:spcBef>
              <a:buNone/>
            </a:pPr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Questionnaire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1478"/>
          </a:xfrm>
        </p:spPr>
        <p:txBody>
          <a:bodyPr>
            <a:normAutofit fontScale="92500" lnSpcReduction="20000"/>
          </a:bodyPr>
          <a:lstStyle/>
          <a:p>
            <a:r>
              <a:rPr lang="en-US" i="1" noProof="0" smtClean="0"/>
              <a:t>What does informatics mean for you?</a:t>
            </a:r>
          </a:p>
          <a:p>
            <a:pPr>
              <a:buNone/>
            </a:pPr>
            <a:endParaRPr lang="en-US" noProof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857224" y="2143115"/>
          <a:ext cx="7643866" cy="3786215"/>
        </p:xfrm>
        <a:graphic>
          <a:graphicData uri="http://schemas.openxmlformats.org/drawingml/2006/table">
            <a:tbl>
              <a:tblPr/>
              <a:tblGrid>
                <a:gridCol w="3567137"/>
                <a:gridCol w="630081"/>
                <a:gridCol w="2820990"/>
                <a:gridCol w="625658"/>
              </a:tblGrid>
              <a:tr h="757243">
                <a:tc>
                  <a:txBody>
                    <a:bodyPr/>
                    <a:lstStyle/>
                    <a:p>
                      <a:pPr indent="144145" algn="just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"/>
                          <a:ea typeface="Times New Roman"/>
                          <a:cs typeface="Times New Roman"/>
                        </a:rPr>
                        <a:t>Playing computer games</a:t>
                      </a:r>
                      <a:endParaRPr lang="de-AT" sz="18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l" hangingPunct="0"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"/>
                          <a:ea typeface="Times New Roman"/>
                          <a:cs typeface="Times New Roman"/>
                        </a:rPr>
                        <a:t>20</a:t>
                      </a:r>
                      <a:endParaRPr lang="de-AT" sz="18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just" hangingPunct="0"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"/>
                          <a:ea typeface="Times New Roman"/>
                          <a:cs typeface="Times New Roman"/>
                        </a:rPr>
                        <a:t>Decompose computers</a:t>
                      </a:r>
                      <a:endParaRPr lang="de-AT" sz="18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l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"/>
                          <a:ea typeface="Times New Roman"/>
                          <a:cs typeface="Times New Roman"/>
                        </a:rPr>
                        <a:t>12</a:t>
                      </a:r>
                      <a:endParaRPr lang="de-AT" sz="18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7243">
                <a:tc>
                  <a:txBody>
                    <a:bodyPr/>
                    <a:lstStyle/>
                    <a:p>
                      <a:pPr indent="144145" algn="just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"/>
                          <a:ea typeface="Times New Roman"/>
                          <a:cs typeface="Times New Roman"/>
                        </a:rPr>
                        <a:t>Surfing the internet </a:t>
                      </a:r>
                      <a:endParaRPr lang="de-AT" sz="18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l" hangingPunct="0"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"/>
                          <a:ea typeface="Times New Roman"/>
                          <a:cs typeface="Times New Roman"/>
                        </a:rPr>
                        <a:t>17</a:t>
                      </a:r>
                      <a:endParaRPr lang="de-AT" sz="18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just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"/>
                          <a:ea typeface="Times New Roman"/>
                          <a:cs typeface="Times New Roman"/>
                        </a:rPr>
                        <a:t>Games</a:t>
                      </a:r>
                      <a:endParaRPr lang="de-AT" sz="18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l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"/>
                          <a:ea typeface="Times New Roman"/>
                          <a:cs typeface="Times New Roman"/>
                        </a:rPr>
                        <a:t>9</a:t>
                      </a:r>
                      <a:endParaRPr lang="de-AT" sz="18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7243">
                <a:tc>
                  <a:txBody>
                    <a:bodyPr/>
                    <a:lstStyle/>
                    <a:p>
                      <a:pPr indent="144145" algn="just" hangingPunct="0"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"/>
                          <a:ea typeface="Times New Roman"/>
                          <a:cs typeface="Times New Roman"/>
                        </a:rPr>
                        <a:t>Downloading films</a:t>
                      </a:r>
                      <a:endParaRPr lang="de-AT" sz="18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l" hangingPunct="0"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"/>
                          <a:ea typeface="Times New Roman"/>
                          <a:cs typeface="Times New Roman"/>
                        </a:rPr>
                        <a:t>11</a:t>
                      </a:r>
                      <a:endParaRPr lang="de-AT" sz="18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just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"/>
                          <a:ea typeface="Times New Roman"/>
                          <a:cs typeface="Times New Roman"/>
                        </a:rPr>
                        <a:t>Codes/coding</a:t>
                      </a:r>
                      <a:endParaRPr lang="de-AT" sz="18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l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"/>
                          <a:ea typeface="Times New Roman"/>
                          <a:cs typeface="Times New Roman"/>
                        </a:rPr>
                        <a:t>7</a:t>
                      </a:r>
                      <a:endParaRPr lang="de-AT" sz="18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7243">
                <a:tc>
                  <a:txBody>
                    <a:bodyPr/>
                    <a:lstStyle/>
                    <a:p>
                      <a:pPr indent="144145" algn="just" hangingPunct="0"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"/>
                          <a:ea typeface="Times New Roman"/>
                          <a:cs typeface="Times New Roman"/>
                        </a:rPr>
                        <a:t>E-Mail    </a:t>
                      </a:r>
                      <a:endParaRPr lang="de-AT" sz="18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l" hangingPunct="0"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"/>
                          <a:ea typeface="Times New Roman"/>
                          <a:cs typeface="Times New Roman"/>
                        </a:rPr>
                        <a:t>10</a:t>
                      </a:r>
                      <a:endParaRPr lang="de-AT" sz="18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just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"/>
                          <a:ea typeface="Times New Roman"/>
                          <a:cs typeface="Times New Roman"/>
                        </a:rPr>
                        <a:t>Morse-alphabet</a:t>
                      </a:r>
                      <a:endParaRPr lang="de-AT" sz="18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l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"/>
                          <a:ea typeface="Times New Roman"/>
                          <a:cs typeface="Times New Roman"/>
                        </a:rPr>
                        <a:t>7</a:t>
                      </a:r>
                      <a:endParaRPr lang="de-AT" sz="18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7243">
                <a:tc>
                  <a:txBody>
                    <a:bodyPr/>
                    <a:lstStyle/>
                    <a:p>
                      <a:pPr indent="144145" algn="just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"/>
                          <a:ea typeface="Times New Roman"/>
                          <a:cs typeface="Times New Roman"/>
                        </a:rPr>
                        <a:t>Watching and processing pictures</a:t>
                      </a:r>
                      <a:endParaRPr lang="de-AT" sz="18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l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"/>
                          <a:ea typeface="Times New Roman"/>
                          <a:cs typeface="Times New Roman"/>
                        </a:rPr>
                        <a:t>10</a:t>
                      </a:r>
                      <a:endParaRPr lang="de-AT" sz="18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just" hangingPunct="0"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"/>
                          <a:ea typeface="Times New Roman"/>
                          <a:cs typeface="Times New Roman"/>
                        </a:rPr>
                        <a:t>Internet</a:t>
                      </a:r>
                      <a:endParaRPr lang="de-AT" sz="18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l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"/>
                          <a:ea typeface="Times New Roman"/>
                          <a:cs typeface="Times New Roman"/>
                        </a:rPr>
                        <a:t>6</a:t>
                      </a:r>
                      <a:endParaRPr lang="de-AT" sz="18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smtClean="0"/>
              <a:t>Observation by the teachers</a:t>
            </a:r>
            <a:br>
              <a:rPr lang="en-US" noProof="0" smtClean="0"/>
            </a:br>
            <a:r>
              <a:rPr lang="en-US" sz="3100" noProof="0" smtClean="0"/>
              <a:t>Primary School</a:t>
            </a:r>
            <a:endParaRPr lang="en-US" sz="3100" noProof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</p:nvPr>
        </p:nvGraphicFramePr>
        <p:xfrm>
          <a:off x="1214414" y="1785923"/>
          <a:ext cx="6715176" cy="3571903"/>
        </p:xfrm>
        <a:graphic>
          <a:graphicData uri="http://schemas.openxmlformats.org/drawingml/2006/table">
            <a:tbl>
              <a:tblPr/>
              <a:tblGrid>
                <a:gridCol w="1205288"/>
                <a:gridCol w="1377472"/>
                <a:gridCol w="1377472"/>
                <a:gridCol w="1377472"/>
                <a:gridCol w="1377472"/>
              </a:tblGrid>
              <a:tr h="760343">
                <a:tc>
                  <a:txBody>
                    <a:bodyPr/>
                    <a:lstStyle/>
                    <a:p>
                      <a:pPr indent="144145" algn="ctr" hangingPunct="0">
                        <a:spcAft>
                          <a:spcPts val="0"/>
                        </a:spcAft>
                      </a:pPr>
                      <a:endParaRPr lang="en-US" sz="12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97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spcAft>
                          <a:spcPts val="0"/>
                        </a:spcAft>
                      </a:pPr>
                      <a:r>
                        <a:rPr lang="en-US" sz="1200" b="1" i="1" dirty="0" smtClean="0">
                          <a:latin typeface="Times"/>
                          <a:ea typeface="Times New Roman"/>
                          <a:cs typeface="Times New Roman"/>
                        </a:rPr>
                        <a:t>Lecture (n=64</a:t>
                      </a:r>
                      <a:r>
                        <a:rPr lang="en-US" sz="1200" b="1" i="1" dirty="0">
                          <a:latin typeface="Times"/>
                          <a:ea typeface="Times New Roman"/>
                          <a:cs typeface="Times New Roman"/>
                        </a:rPr>
                        <a:t>)</a:t>
                      </a:r>
                      <a:endParaRPr lang="en-US" sz="12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spcAft>
                          <a:spcPts val="0"/>
                        </a:spcAft>
                      </a:pPr>
                      <a:r>
                        <a:rPr lang="en-US" sz="1200" b="1" i="1" dirty="0" smtClean="0">
                          <a:latin typeface="Times"/>
                          <a:ea typeface="Times New Roman"/>
                          <a:cs typeface="Times New Roman"/>
                        </a:rPr>
                        <a:t>Animation (n=62</a:t>
                      </a:r>
                      <a:r>
                        <a:rPr lang="en-US" sz="1200" b="1" i="1" dirty="0">
                          <a:latin typeface="Times"/>
                          <a:ea typeface="Times New Roman"/>
                          <a:cs typeface="Times New Roman"/>
                        </a:rPr>
                        <a:t>)</a:t>
                      </a:r>
                      <a:endParaRPr lang="en-US" sz="12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spcAft>
                          <a:spcPts val="0"/>
                        </a:spcAft>
                      </a:pPr>
                      <a:r>
                        <a:rPr lang="en-US" sz="1200" b="1" i="1" dirty="0" smtClean="0">
                          <a:latin typeface="Times"/>
                          <a:ea typeface="Times New Roman"/>
                          <a:cs typeface="Times New Roman"/>
                        </a:rPr>
                        <a:t>Individual work (n=51</a:t>
                      </a:r>
                      <a:r>
                        <a:rPr lang="en-US" sz="1200" b="1" i="1" dirty="0">
                          <a:latin typeface="Times"/>
                          <a:ea typeface="Times New Roman"/>
                          <a:cs typeface="Times New Roman"/>
                        </a:rPr>
                        <a:t>)</a:t>
                      </a:r>
                      <a:endParaRPr lang="en-US" sz="12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spcAft>
                          <a:spcPts val="0"/>
                        </a:spcAft>
                      </a:pPr>
                      <a:r>
                        <a:rPr lang="en-US" sz="1200" b="1" i="1" dirty="0" smtClean="0">
                          <a:latin typeface="Times"/>
                          <a:ea typeface="Times New Roman"/>
                          <a:cs typeface="Times New Roman"/>
                        </a:rPr>
                        <a:t>Group/pair</a:t>
                      </a:r>
                      <a:r>
                        <a:rPr lang="en-US" sz="1200" b="1" i="1" baseline="0" dirty="0" smtClean="0">
                          <a:latin typeface="Times"/>
                          <a:ea typeface="Times New Roman"/>
                          <a:cs typeface="Times New Roman"/>
                        </a:rPr>
                        <a:t> Work </a:t>
                      </a:r>
                      <a:r>
                        <a:rPr lang="en-US" sz="1200" b="1" i="1" dirty="0" smtClean="0">
                          <a:latin typeface="Times"/>
                          <a:ea typeface="Times New Roman"/>
                          <a:cs typeface="Times New Roman"/>
                        </a:rPr>
                        <a:t>(n=62</a:t>
                      </a:r>
                      <a:r>
                        <a:rPr lang="en-US" sz="1200" b="1" i="1" dirty="0">
                          <a:latin typeface="Times"/>
                          <a:ea typeface="Times New Roman"/>
                          <a:cs typeface="Times New Roman"/>
                        </a:rPr>
                        <a:t>)</a:t>
                      </a:r>
                      <a:endParaRPr lang="en-US" sz="12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62312">
                <a:tc>
                  <a:txBody>
                    <a:bodyPr/>
                    <a:lstStyle/>
                    <a:p>
                      <a:pPr indent="144145" algn="ctr" hangingPunct="0">
                        <a:spcAft>
                          <a:spcPts val="0"/>
                        </a:spcAft>
                      </a:pPr>
                      <a:r>
                        <a:rPr lang="en-US" sz="1200" b="1" i="1">
                          <a:latin typeface="Times"/>
                          <a:ea typeface="Times New Roman"/>
                          <a:cs typeface="Times New Roman"/>
                        </a:rPr>
                        <a:t>On-task passive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312">
                <a:tc>
                  <a:txBody>
                    <a:bodyPr/>
                    <a:lstStyle/>
                    <a:p>
                      <a:pPr indent="144145" algn="ctr" hangingPunct="0"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Times"/>
                          <a:ea typeface="Times New Roman"/>
                          <a:cs typeface="Times New Roman"/>
                        </a:rPr>
                        <a:t>On-task</a:t>
                      </a:r>
                      <a:endParaRPr lang="en-US" sz="1200" dirty="0">
                        <a:latin typeface="Times"/>
                        <a:ea typeface="Times New Roman"/>
                        <a:cs typeface="Times New Roman"/>
                      </a:endParaRPr>
                    </a:p>
                    <a:p>
                      <a:pPr indent="144145" algn="ctr" hangingPunct="0"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Times"/>
                          <a:ea typeface="Times New Roman"/>
                          <a:cs typeface="Times New Roman"/>
                        </a:rPr>
                        <a:t>active</a:t>
                      </a:r>
                      <a:endParaRPr lang="en-US" sz="12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"/>
                          <a:ea typeface="Times New Roman"/>
                          <a:cs typeface="Times New Roman"/>
                        </a:rPr>
                        <a:t>58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"/>
                          <a:ea typeface="Times New Roman"/>
                          <a:cs typeface="Times New Roman"/>
                        </a:rPr>
                        <a:t>52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"/>
                          <a:ea typeface="Times New Roman"/>
                          <a:cs typeface="Times New Roman"/>
                        </a:rPr>
                        <a:t>51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"/>
                          <a:ea typeface="Times New Roman"/>
                          <a:cs typeface="Times New Roman"/>
                        </a:rPr>
                        <a:t>61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312">
                <a:tc>
                  <a:txBody>
                    <a:bodyPr/>
                    <a:lstStyle/>
                    <a:p>
                      <a:pPr indent="144145" algn="ctr" hangingPunct="0">
                        <a:spcAft>
                          <a:spcPts val="0"/>
                        </a:spcAft>
                      </a:pPr>
                      <a:r>
                        <a:rPr lang="en-US" sz="1200" b="1" i="1">
                          <a:latin typeface="Times"/>
                          <a:ea typeface="Times New Roman"/>
                          <a:cs typeface="Times New Roman"/>
                        </a:rPr>
                        <a:t>On-task reactive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"/>
                          <a:ea typeface="Times New Roman"/>
                          <a:cs typeface="Times New Roman"/>
                        </a:rPr>
                        <a:t>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"/>
                          <a:ea typeface="Times New Roman"/>
                          <a:cs typeface="Times New Roman"/>
                        </a:rPr>
                        <a:t>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312">
                <a:tc>
                  <a:txBody>
                    <a:bodyPr/>
                    <a:lstStyle/>
                    <a:p>
                      <a:pPr indent="144145" algn="ctr" hangingPunct="0">
                        <a:spcAft>
                          <a:spcPts val="0"/>
                        </a:spcAft>
                      </a:pPr>
                      <a:r>
                        <a:rPr lang="en-US" sz="1200" b="1" i="1">
                          <a:latin typeface="Times"/>
                          <a:ea typeface="Times New Roman"/>
                          <a:cs typeface="Times New Roman"/>
                        </a:rPr>
                        <a:t>Off-task passive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312">
                <a:tc>
                  <a:txBody>
                    <a:bodyPr/>
                    <a:lstStyle/>
                    <a:p>
                      <a:pPr indent="144145" algn="ctr" hangingPunct="0">
                        <a:spcAft>
                          <a:spcPts val="0"/>
                        </a:spcAft>
                      </a:pPr>
                      <a:r>
                        <a:rPr lang="en-US" sz="1200" b="1" i="1">
                          <a:latin typeface="Times"/>
                          <a:ea typeface="Times New Roman"/>
                          <a:cs typeface="Times New Roman"/>
                        </a:rPr>
                        <a:t>Off-task disturbing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 smtClean="0"/>
              <a:t>Observation by the teachers</a:t>
            </a:r>
            <a:br>
              <a:rPr lang="en-US" noProof="0" dirty="0" smtClean="0"/>
            </a:br>
            <a:r>
              <a:rPr lang="en-US" sz="3100" dirty="0" smtClean="0"/>
              <a:t>L</a:t>
            </a:r>
            <a:r>
              <a:rPr lang="en-US" sz="3100" noProof="0" dirty="0" err="1" smtClean="0"/>
              <a:t>ower</a:t>
            </a:r>
            <a:r>
              <a:rPr lang="en-US" sz="3100" noProof="0" dirty="0" smtClean="0"/>
              <a:t> secondary schools</a:t>
            </a:r>
            <a:endParaRPr lang="en-US" sz="3100" noProof="0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</p:nvPr>
        </p:nvGraphicFramePr>
        <p:xfrm>
          <a:off x="1357292" y="1857362"/>
          <a:ext cx="6715168" cy="3786216"/>
        </p:xfrm>
        <a:graphic>
          <a:graphicData uri="http://schemas.openxmlformats.org/drawingml/2006/table">
            <a:tbl>
              <a:tblPr/>
              <a:tblGrid>
                <a:gridCol w="1318020"/>
                <a:gridCol w="1349287"/>
                <a:gridCol w="1349287"/>
                <a:gridCol w="1349287"/>
                <a:gridCol w="1349287"/>
              </a:tblGrid>
              <a:tr h="631036">
                <a:tc>
                  <a:txBody>
                    <a:bodyPr/>
                    <a:lstStyle/>
                    <a:p>
                      <a:pPr indent="144145" algn="ctr" hangingPunct="0">
                        <a:spcAft>
                          <a:spcPts val="0"/>
                        </a:spcAft>
                      </a:pPr>
                      <a:endParaRPr lang="en-US" sz="10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9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44145" algn="ctr" defTabSz="914400" rtl="0" eaLnBrk="1" latinLnBrk="0" hangingPunct="0">
                        <a:spcAft>
                          <a:spcPts val="0"/>
                        </a:spcAft>
                      </a:pPr>
                      <a:r>
                        <a:rPr lang="en-US" sz="1200" b="1" i="1" kern="1200" dirty="0" smtClean="0">
                          <a:solidFill>
                            <a:schemeClr val="tx1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Lecture (n=54)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44145" algn="ctr" defTabSz="914400" rtl="0" eaLnBrk="1" latinLnBrk="0" hangingPunct="0">
                        <a:spcAft>
                          <a:spcPts val="0"/>
                        </a:spcAft>
                      </a:pPr>
                      <a:r>
                        <a:rPr lang="en-US" sz="1200" b="1" i="1" kern="1200" dirty="0" smtClean="0">
                          <a:solidFill>
                            <a:schemeClr val="tx1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Animation (n=50)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44145" algn="ctr" defTabSz="914400" rtl="0" eaLnBrk="1" latinLnBrk="0" hangingPunct="0">
                        <a:spcAft>
                          <a:spcPts val="0"/>
                        </a:spcAft>
                      </a:pPr>
                      <a:r>
                        <a:rPr lang="en-US" sz="1200" b="1" i="1" kern="1200" dirty="0" smtClean="0">
                          <a:solidFill>
                            <a:schemeClr val="tx1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Individual work (n=48)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44145" algn="ctr" defTabSz="914400" rtl="0" eaLnBrk="1" latinLnBrk="0" hangingPunct="0">
                        <a:spcAft>
                          <a:spcPts val="0"/>
                        </a:spcAft>
                      </a:pPr>
                      <a:r>
                        <a:rPr lang="en-US" sz="1200" b="1" i="1" kern="1200" dirty="0" smtClean="0">
                          <a:solidFill>
                            <a:schemeClr val="tx1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Group/Pair work (n=13)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631036">
                <a:tc>
                  <a:txBody>
                    <a:bodyPr/>
                    <a:lstStyle/>
                    <a:p>
                      <a:pPr marL="0" indent="144145" algn="ctr" defTabSz="914400" rtl="0" eaLnBrk="1" latinLnBrk="0" hangingPunct="0">
                        <a:spcAft>
                          <a:spcPts val="0"/>
                        </a:spcAft>
                      </a:pPr>
                      <a:r>
                        <a:rPr lang="en-US" sz="1200" b="1" i="1" kern="1200" dirty="0" smtClean="0">
                          <a:solidFill>
                            <a:schemeClr val="tx1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On-task passive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"/>
                          <a:ea typeface="Times New Roman"/>
                          <a:cs typeface="Times New Roman"/>
                        </a:rPr>
                        <a:t>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"/>
                          <a:ea typeface="Times New Roman"/>
                          <a:cs typeface="Times New Roman"/>
                        </a:rPr>
                        <a:t>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036">
                <a:tc>
                  <a:txBody>
                    <a:bodyPr/>
                    <a:lstStyle/>
                    <a:p>
                      <a:pPr marL="0" indent="144145" algn="ctr" defTabSz="914400" rtl="0" eaLnBrk="1" latinLnBrk="0" hangingPunct="0">
                        <a:spcAft>
                          <a:spcPts val="0"/>
                        </a:spcAft>
                      </a:pPr>
                      <a:r>
                        <a:rPr lang="en-US" sz="1200" b="1" i="1" kern="1200" dirty="0" smtClean="0">
                          <a:solidFill>
                            <a:schemeClr val="tx1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On-task</a:t>
                      </a:r>
                    </a:p>
                    <a:p>
                      <a:pPr marL="0" indent="144145" algn="ctr" defTabSz="914400" rtl="0" eaLnBrk="1" latinLnBrk="0" hangingPunct="0">
                        <a:spcAft>
                          <a:spcPts val="0"/>
                        </a:spcAft>
                      </a:pPr>
                      <a:r>
                        <a:rPr lang="en-US" sz="1200" b="1" i="1" kern="1200" dirty="0" smtClean="0">
                          <a:solidFill>
                            <a:schemeClr val="tx1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 active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"/>
                          <a:ea typeface="Times New Roman"/>
                          <a:cs typeface="Times New Roman"/>
                        </a:rPr>
                        <a:t>26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"/>
                          <a:ea typeface="Times New Roman"/>
                          <a:cs typeface="Times New Roman"/>
                        </a:rPr>
                        <a:t>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036">
                <a:tc>
                  <a:txBody>
                    <a:bodyPr/>
                    <a:lstStyle/>
                    <a:p>
                      <a:pPr marL="0" indent="144145" algn="ctr" defTabSz="914400" rtl="0" eaLnBrk="1" latinLnBrk="0" hangingPunct="0">
                        <a:spcAft>
                          <a:spcPts val="0"/>
                        </a:spcAft>
                      </a:pPr>
                      <a:r>
                        <a:rPr lang="en-US" sz="1200" b="1" i="1" kern="1200" dirty="0" smtClean="0">
                          <a:solidFill>
                            <a:schemeClr val="tx1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On-task reactive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036">
                <a:tc>
                  <a:txBody>
                    <a:bodyPr/>
                    <a:lstStyle/>
                    <a:p>
                      <a:pPr marL="0" indent="144145" algn="ctr" defTabSz="914400" rtl="0" eaLnBrk="1" latinLnBrk="0" hangingPunct="0">
                        <a:spcAft>
                          <a:spcPts val="0"/>
                        </a:spcAft>
                      </a:pPr>
                      <a:r>
                        <a:rPr lang="en-US" sz="1200" b="1" i="1" kern="1200" dirty="0" smtClean="0">
                          <a:solidFill>
                            <a:schemeClr val="tx1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Off-task passive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036">
                <a:tc>
                  <a:txBody>
                    <a:bodyPr/>
                    <a:lstStyle/>
                    <a:p>
                      <a:pPr marL="0" indent="144145" algn="ctr" defTabSz="914400" rtl="0" eaLnBrk="1" latinLnBrk="0" hangingPunct="0">
                        <a:spcAft>
                          <a:spcPts val="0"/>
                        </a:spcAft>
                      </a:pPr>
                      <a:r>
                        <a:rPr lang="en-US" sz="1200" b="1" i="1" kern="1200" dirty="0" smtClean="0">
                          <a:solidFill>
                            <a:schemeClr val="tx1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Off-task disturbing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 smtClean="0"/>
              <a:t>Observation by the teachers</a:t>
            </a:r>
            <a:br>
              <a:rPr lang="en-US" noProof="0" dirty="0" smtClean="0"/>
            </a:br>
            <a:r>
              <a:rPr lang="en-US" sz="3100" dirty="0" smtClean="0"/>
              <a:t>U</a:t>
            </a:r>
            <a:r>
              <a:rPr lang="en-US" sz="3100" noProof="0" dirty="0" err="1" smtClean="0"/>
              <a:t>pper</a:t>
            </a:r>
            <a:r>
              <a:rPr lang="en-US" sz="3100" noProof="0" dirty="0" smtClean="0"/>
              <a:t> secondary schools</a:t>
            </a:r>
            <a:endParaRPr lang="en-US" sz="3100" noProof="0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</p:nvPr>
        </p:nvGraphicFramePr>
        <p:xfrm>
          <a:off x="1214413" y="2071678"/>
          <a:ext cx="6429420" cy="3571899"/>
        </p:xfrm>
        <a:graphic>
          <a:graphicData uri="http://schemas.openxmlformats.org/drawingml/2006/table">
            <a:tbl>
              <a:tblPr/>
              <a:tblGrid>
                <a:gridCol w="995696"/>
                <a:gridCol w="1358431"/>
                <a:gridCol w="1358431"/>
                <a:gridCol w="1358431"/>
                <a:gridCol w="1358431"/>
              </a:tblGrid>
              <a:tr h="751979">
                <a:tc>
                  <a:txBody>
                    <a:bodyPr/>
                    <a:lstStyle/>
                    <a:p>
                      <a:pPr indent="144145" algn="ctr" hangingPunct="0">
                        <a:spcAft>
                          <a:spcPts val="0"/>
                        </a:spcAft>
                      </a:pPr>
                      <a:endParaRPr lang="en-US" sz="10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9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44145" algn="ctr" defTabSz="914400" rtl="0" eaLnBrk="1" latinLnBrk="0" hangingPunct="0">
                        <a:spcAft>
                          <a:spcPts val="0"/>
                        </a:spcAft>
                      </a:pPr>
                      <a:r>
                        <a:rPr lang="en-US" sz="1200" b="1" i="1" kern="1200" dirty="0" smtClean="0">
                          <a:solidFill>
                            <a:schemeClr val="tx1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Lecture (n=26)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44145" algn="ctr" defTabSz="914400" rtl="0" eaLnBrk="1" latinLnBrk="0" hangingPunct="0">
                        <a:spcAft>
                          <a:spcPts val="0"/>
                        </a:spcAft>
                      </a:pPr>
                      <a:r>
                        <a:rPr lang="en-US" sz="1200" b="1" i="1" kern="1200" dirty="0" smtClean="0">
                          <a:solidFill>
                            <a:schemeClr val="tx1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Animation (n=15)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44145" algn="ctr" defTabSz="914400" rtl="0" eaLnBrk="1" latinLnBrk="0" hangingPunct="0">
                        <a:spcAft>
                          <a:spcPts val="0"/>
                        </a:spcAft>
                      </a:pPr>
                      <a:r>
                        <a:rPr lang="en-US" sz="1200" b="1" i="1" kern="1200" dirty="0" smtClean="0">
                          <a:solidFill>
                            <a:schemeClr val="tx1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Individual</a:t>
                      </a:r>
                      <a:r>
                        <a:rPr lang="en-US" sz="1200" b="1" i="1" kern="1200" baseline="0" dirty="0" smtClean="0">
                          <a:solidFill>
                            <a:schemeClr val="tx1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 work </a:t>
                      </a:r>
                      <a:r>
                        <a:rPr lang="en-US" sz="1200" b="1" i="1" kern="1200" dirty="0" smtClean="0">
                          <a:solidFill>
                            <a:schemeClr val="tx1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(n=6)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44145" algn="ctr" defTabSz="914400" rtl="0" eaLnBrk="1" latinLnBrk="0" hangingPunct="0">
                        <a:spcAft>
                          <a:spcPts val="0"/>
                        </a:spcAft>
                      </a:pPr>
                      <a:r>
                        <a:rPr lang="en-US" sz="1200" b="1" i="1" kern="1200" dirty="0" smtClean="0">
                          <a:solidFill>
                            <a:schemeClr val="tx1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Group/pair</a:t>
                      </a:r>
                      <a:r>
                        <a:rPr lang="en-US" sz="1200" b="1" i="1" kern="1200" baseline="0" dirty="0" smtClean="0">
                          <a:solidFill>
                            <a:schemeClr val="tx1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 work </a:t>
                      </a:r>
                      <a:r>
                        <a:rPr lang="en-US" sz="1200" b="1" i="1" kern="1200" dirty="0" smtClean="0">
                          <a:solidFill>
                            <a:schemeClr val="tx1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(n=18)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63984">
                <a:tc>
                  <a:txBody>
                    <a:bodyPr/>
                    <a:lstStyle/>
                    <a:p>
                      <a:pPr marL="0" indent="144145" algn="ctr" defTabSz="914400" rtl="0" eaLnBrk="1" latinLnBrk="0" hangingPunct="0">
                        <a:spcAft>
                          <a:spcPts val="0"/>
                        </a:spcAft>
                      </a:pPr>
                      <a:r>
                        <a:rPr lang="en-US" sz="1200" b="1" i="1" kern="1200" dirty="0" smtClean="0">
                          <a:solidFill>
                            <a:schemeClr val="tx1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On-task passive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984">
                <a:tc>
                  <a:txBody>
                    <a:bodyPr/>
                    <a:lstStyle/>
                    <a:p>
                      <a:pPr marL="0" indent="144145" algn="ctr" defTabSz="914400" rtl="0" eaLnBrk="1" latinLnBrk="0" hangingPunct="0">
                        <a:spcAft>
                          <a:spcPts val="0"/>
                        </a:spcAft>
                      </a:pPr>
                      <a:r>
                        <a:rPr lang="en-US" sz="1200" b="1" i="1" kern="1200" dirty="0" smtClean="0">
                          <a:solidFill>
                            <a:schemeClr val="tx1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On-task</a:t>
                      </a:r>
                    </a:p>
                    <a:p>
                      <a:pPr marL="0" indent="144145" algn="ctr" defTabSz="914400" rtl="0" eaLnBrk="1" latinLnBrk="0" hangingPunct="0">
                        <a:spcAft>
                          <a:spcPts val="0"/>
                        </a:spcAft>
                      </a:pPr>
                      <a:r>
                        <a:rPr lang="en-US" sz="1200" b="1" i="1" kern="1200" dirty="0" smtClean="0">
                          <a:solidFill>
                            <a:schemeClr val="tx1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 active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984">
                <a:tc>
                  <a:txBody>
                    <a:bodyPr/>
                    <a:lstStyle/>
                    <a:p>
                      <a:pPr marL="0" indent="144145" algn="ctr" defTabSz="914400" rtl="0" eaLnBrk="1" latinLnBrk="0" hangingPunct="0">
                        <a:spcAft>
                          <a:spcPts val="0"/>
                        </a:spcAft>
                      </a:pPr>
                      <a:r>
                        <a:rPr lang="en-US" sz="1200" b="1" i="1" kern="1200" dirty="0" smtClean="0">
                          <a:solidFill>
                            <a:schemeClr val="tx1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On-task reactive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984">
                <a:tc>
                  <a:txBody>
                    <a:bodyPr/>
                    <a:lstStyle/>
                    <a:p>
                      <a:pPr marL="0" indent="144145" algn="ctr" defTabSz="914400" rtl="0" eaLnBrk="1" latinLnBrk="0" hangingPunct="0">
                        <a:spcAft>
                          <a:spcPts val="0"/>
                        </a:spcAft>
                      </a:pPr>
                      <a:r>
                        <a:rPr lang="en-US" sz="1200" b="1" i="1" kern="1200" dirty="0" smtClean="0">
                          <a:solidFill>
                            <a:schemeClr val="tx1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Off-task passive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984">
                <a:tc>
                  <a:txBody>
                    <a:bodyPr/>
                    <a:lstStyle/>
                    <a:p>
                      <a:pPr marL="0" indent="144145" algn="ctr" defTabSz="914400" rtl="0" eaLnBrk="1" latinLnBrk="0" hangingPunct="0">
                        <a:spcAft>
                          <a:spcPts val="0"/>
                        </a:spcAft>
                      </a:pPr>
                      <a:r>
                        <a:rPr lang="en-US" sz="1200" b="1" i="1" kern="1200" dirty="0" smtClean="0">
                          <a:solidFill>
                            <a:schemeClr val="tx1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Off-task disturbing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 smtClean="0"/>
              <a:t>Review session </a:t>
            </a:r>
            <a:br>
              <a:rPr lang="en-US" noProof="0" dirty="0" smtClean="0"/>
            </a:br>
            <a:r>
              <a:rPr lang="en-US" noProof="0" dirty="0" smtClean="0"/>
              <a:t>with teachers and pupils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noProof="0" dirty="0" smtClean="0"/>
              <a:t>Some teachers successfully transferred the approach to another class.</a:t>
            </a:r>
          </a:p>
          <a:p>
            <a:r>
              <a:rPr lang="en-US" noProof="0" dirty="0" smtClean="0"/>
              <a:t>Teachers and pupils would like to have more </a:t>
            </a:r>
            <a:r>
              <a:rPr lang="en-US" i="1" noProof="0" dirty="0" err="1" smtClean="0"/>
              <a:t>Informatik</a:t>
            </a:r>
            <a:r>
              <a:rPr lang="en-US" i="1" noProof="0" dirty="0" smtClean="0"/>
              <a:t> </a:t>
            </a:r>
            <a:r>
              <a:rPr lang="en-US" i="1" noProof="0" dirty="0" err="1" smtClean="0"/>
              <a:t>erLeben</a:t>
            </a:r>
            <a:r>
              <a:rPr lang="en-US" i="1" noProof="0" dirty="0" smtClean="0"/>
              <a:t> </a:t>
            </a:r>
            <a:r>
              <a:rPr lang="en-US" noProof="0" dirty="0" smtClean="0"/>
              <a:t>lessons.</a:t>
            </a:r>
          </a:p>
          <a:p>
            <a:r>
              <a:rPr lang="en-US" noProof="0" dirty="0" smtClean="0"/>
              <a:t>Only one teacher gave a clearly negative feedback.</a:t>
            </a:r>
          </a:p>
          <a:p>
            <a:r>
              <a:rPr lang="en-US" noProof="0" dirty="0" smtClean="0"/>
              <a:t>Some teachers made follow up lessons with their classes.</a:t>
            </a:r>
          </a:p>
          <a:p>
            <a:r>
              <a:rPr lang="en-US" noProof="0" dirty="0" smtClean="0"/>
              <a:t>The lecture part should not become too long.</a:t>
            </a:r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Initial situation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noProof="0" dirty="0" smtClean="0"/>
              <a:t>Informatics education in the Austrian curriculum since 1984</a:t>
            </a:r>
          </a:p>
          <a:p>
            <a:r>
              <a:rPr lang="en-US" noProof="0" dirty="0" smtClean="0"/>
              <a:t>Focus on programming and algorithmic concepts</a:t>
            </a:r>
          </a:p>
          <a:p>
            <a:r>
              <a:rPr lang="en-US" noProof="0" dirty="0" smtClean="0"/>
              <a:t>Overall educational value of CS rarely discussed</a:t>
            </a:r>
          </a:p>
          <a:p>
            <a:r>
              <a:rPr lang="en-US" dirty="0" smtClean="0"/>
              <a:t>Most teachers have their key qualifications in other domains</a:t>
            </a:r>
            <a:endParaRPr lang="en-US" noProof="0" dirty="0" smtClean="0"/>
          </a:p>
          <a:p>
            <a:r>
              <a:rPr lang="en-US" noProof="0" dirty="0" smtClean="0"/>
              <a:t>Now: educational goal </a:t>
            </a:r>
            <a:r>
              <a:rPr lang="en-US" noProof="0" dirty="0" smtClean="0">
                <a:sym typeface="Wingdings" pitchFamily="2" charset="2"/>
              </a:rPr>
              <a:t> </a:t>
            </a:r>
            <a:r>
              <a:rPr lang="en-US" i="1" noProof="0" dirty="0" smtClean="0">
                <a:sym typeface="Wingdings" pitchFamily="2" charset="2"/>
              </a:rPr>
              <a:t>Computer literacy</a:t>
            </a:r>
            <a:endParaRPr lang="en-US" i="1" noProof="0" dirty="0" smtClean="0"/>
          </a:p>
          <a:p>
            <a:endParaRPr lang="en-US" noProof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Conclusions</a:t>
            </a:r>
            <a:endParaRPr lang="en-US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Success is easier reached with primary school kids (and teachers).</a:t>
            </a:r>
          </a:p>
          <a:p>
            <a:r>
              <a:rPr lang="en-US" noProof="0" dirty="0" smtClean="0"/>
              <a:t>Secondary school teachers already tried our approach on their own.</a:t>
            </a:r>
          </a:p>
          <a:p>
            <a:r>
              <a:rPr lang="en-US" noProof="0" dirty="0" smtClean="0"/>
              <a:t>One teacher even developed an extension </a:t>
            </a:r>
            <a:br>
              <a:rPr lang="en-US" noProof="0" dirty="0" smtClean="0"/>
            </a:br>
            <a:r>
              <a:rPr lang="en-US" noProof="0" dirty="0" smtClean="0"/>
              <a:t>to a unit.</a:t>
            </a:r>
          </a:p>
          <a:p>
            <a:r>
              <a:rPr lang="en-US" noProof="0" dirty="0" smtClean="0"/>
              <a:t>Interest and </a:t>
            </a:r>
            <a:r>
              <a:rPr lang="en-US" noProof="0" smtClean="0"/>
              <a:t>awareness have </a:t>
            </a:r>
            <a:r>
              <a:rPr lang="en-US" noProof="0" dirty="0" smtClean="0"/>
              <a:t>been created.</a:t>
            </a:r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85786" y="1357298"/>
            <a:ext cx="7772400" cy="1470025"/>
          </a:xfrm>
        </p:spPr>
        <p:txBody>
          <a:bodyPr/>
          <a:lstStyle/>
          <a:p>
            <a:r>
              <a:rPr lang="en-US" noProof="0" dirty="0" smtClean="0"/>
              <a:t>Thank you for your attention!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71604" y="3143248"/>
            <a:ext cx="6329362" cy="2643206"/>
          </a:xfrm>
        </p:spPr>
        <p:txBody>
          <a:bodyPr>
            <a:normAutofit fontScale="25000" lnSpcReduction="20000"/>
          </a:bodyPr>
          <a:lstStyle/>
          <a:p>
            <a:r>
              <a:rPr lang="en-US" sz="12800" dirty="0" smtClean="0"/>
              <a:t>Q</a:t>
            </a:r>
            <a:r>
              <a:rPr lang="en-US" sz="12800" noProof="0" dirty="0" err="1" smtClean="0"/>
              <a:t>uestions</a:t>
            </a:r>
            <a:r>
              <a:rPr lang="en-US" sz="12800" noProof="0" dirty="0" smtClean="0"/>
              <a:t>, comments?</a:t>
            </a:r>
          </a:p>
          <a:p>
            <a:endParaRPr lang="en-US" noProof="0" dirty="0" smtClean="0"/>
          </a:p>
          <a:p>
            <a:endParaRPr lang="en-US" noProof="0" dirty="0" smtClean="0"/>
          </a:p>
          <a:p>
            <a:endParaRPr lang="en-US" noProof="0" dirty="0" smtClean="0"/>
          </a:p>
          <a:p>
            <a:endParaRPr lang="en-US" noProof="0" dirty="0" smtClean="0"/>
          </a:p>
          <a:p>
            <a:endParaRPr lang="en-US" noProof="0" dirty="0" smtClean="0"/>
          </a:p>
          <a:p>
            <a:pPr>
              <a:spcBef>
                <a:spcPct val="50000"/>
              </a:spcBef>
            </a:pPr>
            <a:r>
              <a:rPr lang="en-US" sz="8000" b="1" noProof="0" dirty="0" smtClean="0">
                <a:solidFill>
                  <a:schemeClr val="tx2">
                    <a:lumMod val="75000"/>
                  </a:schemeClr>
                </a:solidFill>
              </a:rPr>
              <a:t>Online material: </a:t>
            </a:r>
            <a:endParaRPr lang="en-US" sz="8000" noProof="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9600" b="1" u="sng" noProof="0" dirty="0" smtClean="0">
                <a:solidFill>
                  <a:schemeClr val="tx2">
                    <a:lumMod val="75000"/>
                  </a:schemeClr>
                </a:solidFill>
              </a:rPr>
              <a:t>http://informatik-erleben.uni-klu.ac.at</a:t>
            </a:r>
            <a:endParaRPr lang="en-US" sz="8000" b="1" u="sng" noProof="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>
              <a:spcBef>
                <a:spcPct val="50000"/>
              </a:spcBef>
            </a:pPr>
            <a:endParaRPr lang="en-US" u="sng" noProof="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>
              <a:spcBef>
                <a:spcPct val="50000"/>
              </a:spcBef>
            </a:pPr>
            <a:endParaRPr lang="en-US" u="sng" noProof="0" dirty="0" smtClean="0"/>
          </a:p>
          <a:p>
            <a:pPr algn="l">
              <a:spcBef>
                <a:spcPct val="50000"/>
              </a:spcBef>
            </a:pPr>
            <a:endParaRPr lang="en-US" u="sng" noProof="0" dirty="0" smtClean="0"/>
          </a:p>
          <a:p>
            <a:pPr algn="l">
              <a:spcBef>
                <a:spcPct val="50000"/>
              </a:spcBef>
            </a:pPr>
            <a:endParaRPr lang="en-US" u="sng" noProof="0" dirty="0" smtClean="0"/>
          </a:p>
          <a:p>
            <a:pPr algn="l">
              <a:spcBef>
                <a:spcPct val="50000"/>
              </a:spcBef>
            </a:pPr>
            <a:endParaRPr lang="en-US" u="sng" noProof="0" dirty="0" smtClean="0"/>
          </a:p>
          <a:p>
            <a:pPr algn="l">
              <a:spcBef>
                <a:spcPct val="50000"/>
              </a:spcBef>
            </a:pPr>
            <a:endParaRPr lang="en-US" u="sng" noProof="0" dirty="0" smtClean="0"/>
          </a:p>
          <a:p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Motivation</a:t>
            </a:r>
            <a:endParaRPr lang="en-US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noProof="0" dirty="0" smtClean="0"/>
              <a:t>Status:</a:t>
            </a:r>
          </a:p>
          <a:p>
            <a:pPr lvl="1"/>
            <a:r>
              <a:rPr lang="en-US" noProof="0" dirty="0" smtClean="0"/>
              <a:t>Computer science education – use of applications</a:t>
            </a:r>
          </a:p>
          <a:p>
            <a:pPr lvl="1"/>
            <a:r>
              <a:rPr lang="en-US" noProof="0" dirty="0" smtClean="0"/>
              <a:t>Curricula left on a general level</a:t>
            </a:r>
          </a:p>
          <a:p>
            <a:pPr lvl="1"/>
            <a:r>
              <a:rPr lang="en-US" noProof="0" dirty="0" smtClean="0"/>
              <a:t>Application-related concepts easier to teach</a:t>
            </a:r>
          </a:p>
          <a:p>
            <a:pPr lvl="1"/>
            <a:r>
              <a:rPr lang="en-US" noProof="0" dirty="0" smtClean="0"/>
              <a:t>Difficult to „re-educate“ teachers</a:t>
            </a:r>
          </a:p>
          <a:p>
            <a:pPr lvl="1"/>
            <a:r>
              <a:rPr lang="en-US" noProof="0" dirty="0" smtClean="0"/>
              <a:t>ECDL oriented lessons</a:t>
            </a:r>
          </a:p>
          <a:p>
            <a:pPr>
              <a:buNone/>
            </a:pPr>
            <a:endParaRPr lang="en-US" noProof="0" dirty="0" smtClean="0"/>
          </a:p>
          <a:p>
            <a:r>
              <a:rPr lang="en-US" noProof="0" dirty="0" smtClean="0"/>
              <a:t>Aim:</a:t>
            </a:r>
          </a:p>
          <a:p>
            <a:pPr lvl="1"/>
            <a:r>
              <a:rPr lang="en-US" noProof="0" dirty="0" smtClean="0"/>
              <a:t>Show core principles of informatics to pupils </a:t>
            </a:r>
            <a:br>
              <a:rPr lang="en-US" noProof="0" dirty="0" smtClean="0"/>
            </a:br>
            <a:r>
              <a:rPr lang="en-US" noProof="0" dirty="0" smtClean="0"/>
              <a:t>AND to teachers</a:t>
            </a:r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A look </a:t>
            </a:r>
            <a:r>
              <a:rPr lang="en-US" noProof="0" smtClean="0"/>
              <a:t>at </a:t>
            </a:r>
            <a:r>
              <a:rPr lang="en-US" noProof="0" smtClean="0"/>
              <a:t>9</a:t>
            </a:r>
            <a:r>
              <a:rPr lang="en-US" baseline="30000" noProof="0" smtClean="0"/>
              <a:t>th</a:t>
            </a:r>
            <a:r>
              <a:rPr lang="en-US" noProof="0" smtClean="0"/>
              <a:t> </a:t>
            </a:r>
            <a:r>
              <a:rPr lang="en-US" noProof="0" dirty="0" smtClean="0"/>
              <a:t>grade CS-lessons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noProof="0" dirty="0" smtClean="0"/>
              <a:t>ECDL curriculum fills the informatics lessons</a:t>
            </a:r>
          </a:p>
          <a:p>
            <a:pPr>
              <a:spcBef>
                <a:spcPts val="1800"/>
              </a:spcBef>
            </a:pPr>
            <a:r>
              <a:rPr lang="en-US" noProof="0" dirty="0" smtClean="0"/>
              <a:t>Pupils associate informatics with „Word“, „text processing“, „Excel“, „boring“, „presentations“</a:t>
            </a:r>
          </a:p>
          <a:p>
            <a:pPr>
              <a:spcBef>
                <a:spcPts val="1800"/>
              </a:spcBef>
            </a:pPr>
            <a:r>
              <a:rPr lang="en-US" noProof="0" dirty="0" smtClean="0"/>
              <a:t>Distorted image of informatics as scientific discipline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Where to start from?</a:t>
            </a:r>
            <a:endParaRPr lang="en-US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Project </a:t>
            </a:r>
            <a:r>
              <a:rPr lang="en-US" i="1" noProof="0" dirty="0" err="1" smtClean="0"/>
              <a:t>Informatik</a:t>
            </a:r>
            <a:r>
              <a:rPr lang="en-US" i="1" noProof="0" dirty="0" smtClean="0"/>
              <a:t> </a:t>
            </a:r>
            <a:r>
              <a:rPr lang="en-US" i="1" noProof="0" dirty="0" err="1" smtClean="0"/>
              <a:t>erLeben</a:t>
            </a:r>
            <a:endParaRPr lang="en-US" i="1" noProof="0" dirty="0" smtClean="0"/>
          </a:p>
          <a:p>
            <a:r>
              <a:rPr lang="en-US" noProof="0" dirty="0" smtClean="0"/>
              <a:t>Set of interventions</a:t>
            </a:r>
          </a:p>
          <a:p>
            <a:r>
              <a:rPr lang="en-US" noProof="0" dirty="0" smtClean="0"/>
              <a:t>Units for pupils from primary school up to secondary school</a:t>
            </a:r>
          </a:p>
          <a:p>
            <a:r>
              <a:rPr lang="en-US" noProof="0" dirty="0" smtClean="0"/>
              <a:t>Booklet and website with material for teachers</a:t>
            </a:r>
          </a:p>
          <a:p>
            <a:r>
              <a:rPr lang="en-US" noProof="0" dirty="0" smtClean="0"/>
              <a:t>Teachers observe and copy the units </a:t>
            </a:r>
            <a:endParaRPr lang="en-US" noProof="0" dirty="0" smtClean="0">
              <a:solidFill>
                <a:srgbClr val="FF0000"/>
              </a:solidFill>
            </a:endParaRPr>
          </a:p>
          <a:p>
            <a:r>
              <a:rPr lang="en-US" noProof="0" dirty="0" smtClean="0"/>
              <a:t>Teachers are becoming multiplier for our idea</a:t>
            </a:r>
          </a:p>
          <a:p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Aims</a:t>
            </a:r>
            <a:endParaRPr lang="en-US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noProof="0" dirty="0" smtClean="0"/>
              <a:t>Showing teachers that informatics is not all that difficult </a:t>
            </a:r>
            <a:r>
              <a:rPr lang="en-US" sz="2800" noProof="0" dirty="0" smtClean="0"/>
              <a:t>(to teach and to grasp)</a:t>
            </a:r>
            <a:endParaRPr lang="en-US" noProof="0" dirty="0" smtClean="0"/>
          </a:p>
          <a:p>
            <a:pPr>
              <a:spcBef>
                <a:spcPts val="1800"/>
              </a:spcBef>
            </a:pPr>
            <a:r>
              <a:rPr lang="en-US" noProof="0" dirty="0" smtClean="0"/>
              <a:t>Showing teachers that pupils are not basically technology-averse</a:t>
            </a:r>
          </a:p>
          <a:p>
            <a:pPr>
              <a:spcBef>
                <a:spcPts val="1800"/>
              </a:spcBef>
            </a:pPr>
            <a:r>
              <a:rPr lang="en-US" noProof="0" dirty="0" smtClean="0"/>
              <a:t>Showing pupils, that informatics has to do much more with humans than with the machine</a:t>
            </a:r>
          </a:p>
          <a:p>
            <a:pPr>
              <a:spcBef>
                <a:spcPts val="1800"/>
              </a:spcBef>
            </a:pPr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Principles of our concept</a:t>
            </a:r>
            <a:endParaRPr lang="en-US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noProof="0" dirty="0" smtClean="0"/>
              <a:t>Challenging the curiosity of the children</a:t>
            </a:r>
          </a:p>
          <a:p>
            <a:pPr>
              <a:spcBef>
                <a:spcPts val="1800"/>
              </a:spcBef>
            </a:pPr>
            <a:r>
              <a:rPr lang="en-US" noProof="0" dirty="0" smtClean="0"/>
              <a:t>Getting part of the underlying concept</a:t>
            </a:r>
          </a:p>
          <a:p>
            <a:pPr>
              <a:spcBef>
                <a:spcPts val="1800"/>
              </a:spcBef>
            </a:pPr>
            <a:r>
              <a:rPr lang="en-US" noProof="0" dirty="0" smtClean="0"/>
              <a:t>Active participation in games, animations, simulations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Encourage active </a:t>
            </a:r>
            <a:r>
              <a:rPr lang="en-US" noProof="0" dirty="0" smtClean="0"/>
              <a:t>observation</a:t>
            </a:r>
          </a:p>
          <a:p>
            <a:pPr>
              <a:spcBef>
                <a:spcPts val="1800"/>
              </a:spcBef>
            </a:pPr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Description of some units</a:t>
            </a:r>
            <a:endParaRPr lang="en-US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57676" cy="4525963"/>
          </a:xfrm>
        </p:spPr>
        <p:txBody>
          <a:bodyPr/>
          <a:lstStyle/>
          <a:p>
            <a:r>
              <a:rPr lang="en-US" noProof="0" smtClean="0"/>
              <a:t>Image processing</a:t>
            </a:r>
          </a:p>
          <a:p>
            <a:pPr lvl="1"/>
            <a:r>
              <a:rPr lang="en-US" noProof="0" smtClean="0"/>
              <a:t>Additive, subtractive color</a:t>
            </a:r>
          </a:p>
          <a:p>
            <a:pPr lvl="1"/>
            <a:r>
              <a:rPr lang="en-US" noProof="0" smtClean="0"/>
              <a:t>Raster vs. Vector graphics</a:t>
            </a:r>
          </a:p>
          <a:p>
            <a:pPr lvl="1"/>
            <a:r>
              <a:rPr lang="en-US" noProof="0" smtClean="0"/>
              <a:t>Color depth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2841772"/>
            <a:ext cx="4038600" cy="301612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Description of some units</a:t>
            </a:r>
            <a:endParaRPr lang="en-US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71924" cy="4525963"/>
          </a:xfrm>
        </p:spPr>
        <p:txBody>
          <a:bodyPr/>
          <a:lstStyle/>
          <a:p>
            <a:r>
              <a:rPr lang="en-US" noProof="0" smtClean="0"/>
              <a:t>Coding</a:t>
            </a:r>
          </a:p>
          <a:p>
            <a:pPr lvl="1"/>
            <a:r>
              <a:rPr lang="en-US" noProof="0" smtClean="0"/>
              <a:t>Morsegame</a:t>
            </a:r>
          </a:p>
          <a:p>
            <a:pPr lvl="1"/>
            <a:r>
              <a:rPr lang="en-US" noProof="0" smtClean="0"/>
              <a:t>Creating codes with colors</a:t>
            </a:r>
          </a:p>
          <a:p>
            <a:pPr lvl="1"/>
            <a:r>
              <a:rPr lang="en-US" noProof="0" smtClean="0"/>
              <a:t>Code trees</a:t>
            </a:r>
          </a:p>
          <a:p>
            <a:pPr lvl="1"/>
            <a:r>
              <a:rPr lang="en-US" noProof="0" smtClean="0"/>
              <a:t>Code optimazition</a:t>
            </a:r>
            <a:endParaRPr lang="en-US" noProof="0"/>
          </a:p>
        </p:txBody>
      </p:sp>
      <p:pic>
        <p:nvPicPr>
          <p:cNvPr id="5" name="Picture 2" descr="bild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071810"/>
            <a:ext cx="3910017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674</Words>
  <Application>Microsoft Office PowerPoint</Application>
  <PresentationFormat>On-screen Show (4:3)</PresentationFormat>
  <Paragraphs>221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Larissa-Design</vt:lpstr>
      <vt:lpstr>Showing Core-Concepts of Informatics to Kids an their Teachers</vt:lpstr>
      <vt:lpstr>Initial situation</vt:lpstr>
      <vt:lpstr>Motivation</vt:lpstr>
      <vt:lpstr>A look at 9th grade CS-lessons</vt:lpstr>
      <vt:lpstr>Where to start from?</vt:lpstr>
      <vt:lpstr>Aims</vt:lpstr>
      <vt:lpstr>Principles of our concept</vt:lpstr>
      <vt:lpstr>Description of some units</vt:lpstr>
      <vt:lpstr>Description of some units</vt:lpstr>
      <vt:lpstr>Description of some units</vt:lpstr>
      <vt:lpstr>Description of some units</vt:lpstr>
      <vt:lpstr>Description of some units</vt:lpstr>
      <vt:lpstr>Description of some units</vt:lpstr>
      <vt:lpstr>Intermediate Evaluation</vt:lpstr>
      <vt:lpstr>Questionnaire</vt:lpstr>
      <vt:lpstr>Observation by the teachers Primary School</vt:lpstr>
      <vt:lpstr>Observation by the teachers Lower secondary schools</vt:lpstr>
      <vt:lpstr>Observation by the teachers Upper secondary schools</vt:lpstr>
      <vt:lpstr>Review session  with teachers and pupils</vt:lpstr>
      <vt:lpstr>Conclusions</vt:lpstr>
      <vt:lpstr>Thank you for your attention!</vt:lpstr>
    </vt:vector>
  </TitlesOfParts>
  <Company>UNIKLU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Ernestine Bischof</dc:creator>
  <cp:lastModifiedBy>jhguest</cp:lastModifiedBy>
  <cp:revision>64</cp:revision>
  <dcterms:created xsi:type="dcterms:W3CDTF">2009-09-14T08:14:22Z</dcterms:created>
  <dcterms:modified xsi:type="dcterms:W3CDTF">2010-01-14T14:38:40Z</dcterms:modified>
</cp:coreProperties>
</file>